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1"/>
  </p:sldMasterIdLst>
  <p:sldIdLst>
    <p:sldId id="260" r:id="rId2"/>
    <p:sldId id="261" r:id="rId3"/>
    <p:sldId id="257" r:id="rId4"/>
    <p:sldId id="259" r:id="rId5"/>
    <p:sldId id="262" r:id="rId6"/>
    <p:sldId id="263" r:id="rId7"/>
    <p:sldId id="264" r:id="rId8"/>
    <p:sldId id="265" r:id="rId9"/>
    <p:sldId id="266" r:id="rId10"/>
    <p:sldId id="267" r:id="rId11"/>
    <p:sldId id="268" r:id="rId12"/>
    <p:sldId id="269" r:id="rId13"/>
    <p:sldId id="270" r:id="rId14"/>
    <p:sldId id="271" r:id="rId15"/>
    <p:sldId id="272" r:id="rId16"/>
    <p:sldId id="273" r:id="rId17"/>
    <p:sldId id="258" r:id="rId18"/>
    <p:sldId id="274" r:id="rId19"/>
    <p:sldId id="275" r:id="rId20"/>
    <p:sldId id="276" r:id="rId21"/>
    <p:sldId id="277" r:id="rId22"/>
    <p:sldId id="284" r:id="rId23"/>
    <p:sldId id="278" r:id="rId24"/>
    <p:sldId id="279" r:id="rId25"/>
    <p:sldId id="280" r:id="rId26"/>
    <p:sldId id="281" r:id="rId27"/>
    <p:sldId id="282" r:id="rId28"/>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1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9" name="Picture 8" descr="S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6065417" y="5054602"/>
            <a:ext cx="673276" cy="279400"/>
          </a:xfrm>
        </p:spPr>
        <p:txBody>
          <a:bodyPr/>
          <a:lstStyle/>
          <a:p>
            <a:fld id="{7EAF463A-BC7C-46EE-9F1E-7F377CCA4891}" type="datetimeFigureOut">
              <a:rPr lang="en-US" smtClean="0"/>
              <a:pPr/>
              <a:t>4/13/2017</a:t>
            </a:fld>
            <a:endParaRPr lang="en-US"/>
          </a:p>
        </p:txBody>
      </p:sp>
      <p:sp>
        <p:nvSpPr>
          <p:cNvPr id="5" name="Footer Placeholder 4"/>
          <p:cNvSpPr>
            <a:spLocks noGrp="1"/>
          </p:cNvSpPr>
          <p:nvPr>
            <p:ph type="ftr" sz="quarter" idx="11"/>
          </p:nvPr>
        </p:nvSpPr>
        <p:spPr>
          <a:xfrm>
            <a:off x="1921934" y="5054602"/>
            <a:ext cx="4064860" cy="279400"/>
          </a:xfrm>
        </p:spPr>
        <p:txBody>
          <a:bodyPr/>
          <a:lstStyle/>
          <a:p>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A483448D-3A78-4528-A469-B745A65DA480}" type="slidenum">
              <a:rPr lang="en-US" smtClean="0"/>
              <a:pPr/>
              <a:t>‹#›</a:t>
            </a:fld>
            <a:endParaRPr lang="en-US"/>
          </a:p>
        </p:txBody>
      </p:sp>
      <p:cxnSp>
        <p:nvCxnSpPr>
          <p:cNvPr id="15" name="Straight Connector 14"/>
          <p:cNvCxnSpPr/>
          <p:nvPr/>
        </p:nvCxnSpPr>
        <p:spPr>
          <a:xfrm>
            <a:off x="2019825" y="3471329"/>
            <a:ext cx="5113083"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64299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EAF463A-BC7C-46EE-9F1E-7F377CCA4891}" type="datetimeFigureOut">
              <a:rPr lang="en-US" smtClean="0"/>
              <a:pPr/>
              <a:t>4/13/2017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p14="http://schemas.microsoft.com/office/powerpoint/2010/main" val="1805056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EAF463A-BC7C-46EE-9F1E-7F377CCA4891}" type="datetimeFigureOut">
              <a:rPr lang="en-US" smtClean="0"/>
              <a:pPr/>
              <a:t>4/13/2017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cxnSp>
        <p:nvCxnSpPr>
          <p:cNvPr id="15" name="Straight Connector 14"/>
          <p:cNvCxnSpPr/>
          <p:nvPr/>
        </p:nvCxnSpPr>
        <p:spPr>
          <a:xfrm>
            <a:off x="1278465" y="4140199"/>
            <a:ext cx="6606425"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69995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EAF463A-BC7C-46EE-9F1E-7F377CCA4891}" type="datetimeFigureOut">
              <a:rPr lang="en-US" smtClean="0"/>
              <a:pPr/>
              <a:t>4/13/2017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15767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EAF463A-BC7C-46EE-9F1E-7F377CCA4891}" type="datetimeFigureOut">
              <a:rPr lang="en-US" smtClean="0"/>
              <a:pPr/>
              <a:t>4/13/2017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p14="http://schemas.microsoft.com/office/powerpoint/2010/main" val="5812195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4"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EAF463A-BC7C-46EE-9F1E-7F377CCA4891}" type="datetimeFigureOut">
              <a:rPr lang="en-US" smtClean="0"/>
              <a:pPr/>
              <a:t>4/13/2017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326315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ru-RU" smtClean="0"/>
              <a:t>Образец заголовка</a:t>
            </a:r>
            <a:endParaRPr lang="en-US" dirty="0"/>
          </a:p>
        </p:txBody>
      </p:sp>
      <p:sp>
        <p:nvSpPr>
          <p:cNvPr id="11"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EAF463A-BC7C-46EE-9F1E-7F377CCA4891}" type="datetimeFigureOut">
              <a:rPr lang="en-US" smtClean="0"/>
              <a:pPr/>
              <a:t>4/13/2017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cxnSp>
        <p:nvCxnSpPr>
          <p:cNvPr id="15" name="Straight Connector 14"/>
          <p:cNvCxnSpPr/>
          <p:nvPr/>
        </p:nvCxnSpPr>
        <p:spPr>
          <a:xfrm>
            <a:off x="1278469" y="3429000"/>
            <a:ext cx="6606421"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74625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EAF463A-BC7C-46EE-9F1E-7F377CCA4891}" type="datetimeFigureOut">
              <a:rPr lang="en-US" smtClean="0"/>
              <a:pPr/>
              <a:t>4/13/2017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cxnSp>
        <p:nvCxnSpPr>
          <p:cNvPr id="14" name="Straight Connector 13"/>
          <p:cNvCxnSpPr/>
          <p:nvPr/>
        </p:nvCxnSpPr>
        <p:spPr>
          <a:xfrm>
            <a:off x="1278466" y="2354670"/>
            <a:ext cx="660642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423963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EAF463A-BC7C-46EE-9F1E-7F377CCA4891}" type="datetimeFigureOut">
              <a:rPr lang="en-US" smtClean="0"/>
              <a:pPr/>
              <a:t>4/13/2017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cxnSp>
        <p:nvCxnSpPr>
          <p:cNvPr id="14" name="Straight Connector 13"/>
          <p:cNvCxnSpPr/>
          <p:nvPr/>
        </p:nvCxnSpPr>
        <p:spPr>
          <a:xfrm>
            <a:off x="6245512" y="906873"/>
            <a:ext cx="0" cy="4968993"/>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9514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278466" y="2354670"/>
            <a:ext cx="6595533"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EAF463A-BC7C-46EE-9F1E-7F377CCA4891}" type="datetimeFigureOut">
              <a:rPr lang="en-US" smtClean="0"/>
              <a:pPr/>
              <a:t>4/13/2017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p14="http://schemas.microsoft.com/office/powerpoint/2010/main" val="1773874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EAF463A-BC7C-46EE-9F1E-7F377CCA4891}" type="datetimeFigureOut">
              <a:rPr lang="en-US" smtClean="0"/>
              <a:pPr/>
              <a:t>4/13/2017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cxnSp>
        <p:nvCxnSpPr>
          <p:cNvPr id="31" name="Straight Connector 30"/>
          <p:cNvCxnSpPr/>
          <p:nvPr/>
        </p:nvCxnSpPr>
        <p:spPr>
          <a:xfrm>
            <a:off x="1278466" y="3599392"/>
            <a:ext cx="6595533"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045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79576" y="2487168"/>
            <a:ext cx="3337560" cy="344728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7EAF463A-BC7C-46EE-9F1E-7F377CCA4891}" type="datetimeFigureOut">
              <a:rPr lang="en-US" smtClean="0"/>
              <a:pPr/>
              <a:t>4/13/2017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p14="http://schemas.microsoft.com/office/powerpoint/2010/main" val="1232567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76868" y="3243262"/>
            <a:ext cx="3337560" cy="2706624"/>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1832" y="3243262"/>
            <a:ext cx="3337560" cy="2706624"/>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7EAF463A-BC7C-46EE-9F1E-7F377CCA4891}" type="datetimeFigureOut">
              <a:rPr lang="en-US" smtClean="0"/>
              <a:pPr/>
              <a:t>4/13/2017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83448D-3A78-4528-A469-B745A65DA480}" type="slidenum">
              <a:rPr lang="en-US" smtClean="0"/>
              <a:pPr/>
              <a:t>‹#›</a:t>
            </a:fld>
            <a:endParaRPr lang="en-US"/>
          </a:p>
        </p:txBody>
      </p:sp>
      <p:cxnSp>
        <p:nvCxnSpPr>
          <p:cNvPr id="41" name="Straight Connector 40"/>
          <p:cNvCxnSpPr/>
          <p:nvPr/>
        </p:nvCxnSpPr>
        <p:spPr>
          <a:xfrm>
            <a:off x="1278466" y="235467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3447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7EAF463A-BC7C-46EE-9F1E-7F377CCA4891}" type="datetimeFigureOut">
              <a:rPr lang="en-US" smtClean="0"/>
              <a:pPr/>
              <a:t>4/13/2017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83448D-3A78-4528-A469-B745A65DA480}" type="slidenum">
              <a:rPr lang="en-US" smtClean="0"/>
              <a:pPr/>
              <a:t>‹#›</a:t>
            </a:fld>
            <a:endParaRPr lang="en-US"/>
          </a:p>
        </p:txBody>
      </p:sp>
      <p:cxnSp>
        <p:nvCxnSpPr>
          <p:cNvPr id="14" name="Straight Connector 13"/>
          <p:cNvCxnSpPr/>
          <p:nvPr/>
        </p:nvCxnSpPr>
        <p:spPr>
          <a:xfrm>
            <a:off x="1278466" y="235467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2718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F463A-BC7C-46EE-9F1E-7F377CCA4891}" type="datetimeFigureOut">
              <a:rPr lang="en-US" smtClean="0"/>
              <a:pPr/>
              <a:t>4/13/2017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p14="http://schemas.microsoft.com/office/powerpoint/2010/main" val="92068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EAF463A-BC7C-46EE-9F1E-7F377CCA4891}" type="datetimeFigureOut">
              <a:rPr lang="en-US" smtClean="0"/>
              <a:pPr/>
              <a:t>4/13/2017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cxnSp>
        <p:nvCxnSpPr>
          <p:cNvPr id="16" name="Straight Connector 15"/>
          <p:cNvCxnSpPr/>
          <p:nvPr/>
        </p:nvCxnSpPr>
        <p:spPr>
          <a:xfrm>
            <a:off x="1278466" y="2912533"/>
            <a:ext cx="233359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6954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5218221"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EAF463A-BC7C-46EE-9F1E-7F377CCA4891}" type="datetimeFigureOut">
              <a:rPr lang="en-US" smtClean="0"/>
              <a:pPr/>
              <a:t>4/13/2017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p14="http://schemas.microsoft.com/office/powerpoint/2010/main" val="51601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S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EAF463A-BC7C-46EE-9F1E-7F377CCA4891}" type="datetimeFigureOut">
              <a:rPr lang="en-US" smtClean="0"/>
              <a:pPr/>
              <a:t>4/13/2017</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483448D-3A78-4528-A469-B745A65DA480}" type="slidenum">
              <a:rPr lang="en-US" smtClean="0"/>
              <a:pPr/>
              <a:t>‹#›</a:t>
            </a:fld>
            <a:endParaRPr lang="en-US"/>
          </a:p>
        </p:txBody>
      </p:sp>
    </p:spTree>
    <p:extLst>
      <p:ext uri="{BB962C8B-B14F-4D97-AF65-F5344CB8AC3E}">
        <p14:creationId xmlns:p14="http://schemas.microsoft.com/office/powerpoint/2010/main" val="3204218047"/>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 id="2147483764" r:id="rId16"/>
    <p:sldLayoutId id="2147483765"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3400" y="762001"/>
            <a:ext cx="7848600" cy="3046988"/>
          </a:xfrm>
          <a:prstGeom prst="rect">
            <a:avLst/>
          </a:prstGeom>
        </p:spPr>
        <p:txBody>
          <a:bodyPr wrap="square">
            <a:spAutoFit/>
          </a:bodyPr>
          <a:lstStyle/>
          <a:p>
            <a:pPr algn="ctr"/>
            <a:r>
              <a:rPr lang="ru-RU" sz="4400" b="1" dirty="0" smtClean="0"/>
              <a:t>Повторительно-обобщающий урок по теме</a:t>
            </a:r>
            <a:r>
              <a:rPr lang="ru-RU" sz="4400" b="1" dirty="0" smtClean="0"/>
              <a:t>:</a:t>
            </a:r>
          </a:p>
          <a:p>
            <a:pPr algn="ctr"/>
            <a:endParaRPr lang="ru-RU" sz="4400" b="1" dirty="0" smtClean="0"/>
          </a:p>
          <a:p>
            <a:r>
              <a:rPr lang="ru-RU" sz="4800" b="1" dirty="0" smtClean="0"/>
              <a:t>        </a:t>
            </a:r>
            <a:r>
              <a:rPr lang="ru-RU" sz="6000" b="1" dirty="0" smtClean="0"/>
              <a:t>Отрасли </a:t>
            </a:r>
            <a:r>
              <a:rPr lang="ru-RU" sz="6000" b="1" dirty="0" smtClean="0"/>
              <a:t>права</a:t>
            </a:r>
            <a:endParaRPr lang="ru-RU" sz="60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4800" y="228600"/>
            <a:ext cx="8305800" cy="5940088"/>
          </a:xfrm>
          <a:prstGeom prst="rect">
            <a:avLst/>
          </a:prstGeom>
        </p:spPr>
        <p:txBody>
          <a:bodyPr wrap="square">
            <a:spAutoFit/>
          </a:bodyPr>
          <a:lstStyle/>
          <a:p>
            <a:r>
              <a:rPr lang="ru-RU" sz="2000" b="1" dirty="0" smtClean="0">
                <a:solidFill>
                  <a:srgbClr val="FF0000"/>
                </a:solidFill>
                <a:latin typeface="Calibri" panose="020F0502020204030204" pitchFamily="34" charset="0"/>
              </a:rPr>
              <a:t>Задание 7. Прочитайте текст,  в котором пропущен ряд слов. Выберите из предлагаемого списка слова(словосочетания) , которые необходимо вставить на место пропусков.</a:t>
            </a:r>
          </a:p>
          <a:p>
            <a:r>
              <a:rPr lang="ru-RU" sz="2000" b="1" dirty="0" smtClean="0">
                <a:latin typeface="Calibri" panose="020F0502020204030204" pitchFamily="34" charset="0"/>
              </a:rPr>
              <a:t>Под юридической ответственностью понимается применение государственного принуждения к виновному лицу за совершенное им …………………… (А). Сюда включается применение мер уголовного наказания за совершенное ……………. (Б), назначение штрафа за совершенный административный …………….. (В). При юридической ответственности правонарушитель претерпевает меры государственного принуждения за свою ……………(Г) и поэтому несет известные лишения. Юридическая ответственность следовательно, связана с общественным …………….(Д) правонарушителя. Юридическую ответственность необходимо отличать от профилактических превентивных мер, установленных ………….(Е)</a:t>
            </a:r>
          </a:p>
          <a:p>
            <a:endParaRPr lang="ru-RU" sz="2000" b="1" dirty="0" smtClean="0">
              <a:latin typeface="Calibri" panose="020F0502020204030204" pitchFamily="34" charset="0"/>
            </a:endParaRPr>
          </a:p>
          <a:p>
            <a:endParaRPr lang="ru-RU" sz="2000" b="1" dirty="0" smtClean="0">
              <a:latin typeface="Calibri" panose="020F0502020204030204" pitchFamily="34" charset="0"/>
            </a:endParaRPr>
          </a:p>
          <a:p>
            <a:r>
              <a:rPr lang="ru-RU" sz="2000" b="1" dirty="0" smtClean="0">
                <a:latin typeface="Calibri" panose="020F0502020204030204" pitchFamily="34" charset="0"/>
              </a:rPr>
              <a:t>Список терминов: 1) преступление   2) осуждение    3) вред   4) правонарушение   5) закон   6) вина   7) проступок   8) небрежность  9) конституция</a:t>
            </a:r>
            <a:endParaRPr lang="ru-RU" sz="2000" b="1" dirty="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28600" y="-7912"/>
            <a:ext cx="8915400" cy="64940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C00000"/>
                </a:solidFill>
                <a:effectLst/>
                <a:latin typeface="Calibri" pitchFamily="34" charset="0"/>
                <a:ea typeface="Calibri" pitchFamily="34" charset="0"/>
                <a:cs typeface="Times New Roman" pitchFamily="18" charset="0"/>
              </a:rPr>
              <a:t>Задание 8.</a:t>
            </a:r>
            <a:r>
              <a:rPr kumimoji="0" lang="ru-RU" sz="2800" b="1" i="0" u="none" strike="noStrike" cap="none" normalizeH="0" baseline="0" dirty="0" smtClean="0">
                <a:ln>
                  <a:noFill/>
                </a:ln>
                <a:solidFill>
                  <a:srgbClr val="C00000"/>
                </a:solidFill>
                <a:effectLst/>
                <a:latin typeface="Calibri" pitchFamily="34" charset="0"/>
                <a:ea typeface="Times New Roman" pitchFamily="18" charset="0"/>
                <a:cs typeface="Times New Roman" pitchFamily="18" charset="0"/>
              </a:rPr>
              <a:t>  Выберите из определения основные принципы гражданского права</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Гражданское право как отрасль права - это система правовых норм, регулирующих </a:t>
            </a:r>
            <a:endParaRPr kumimoji="0" lang="ru-RU" sz="2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имущественные, а также связанные и некоторые не связанные с ними личные </a:t>
            </a:r>
            <a:endParaRPr kumimoji="0" lang="ru-RU" sz="2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неимущественные отношения, основанные на независимости, имущественной </a:t>
            </a:r>
            <a:endParaRPr kumimoji="0" lang="ru-RU" sz="2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самостоятельности и юридическом равенстве сторон в целях создания наиболее </a:t>
            </a:r>
            <a:endParaRPr kumimoji="0" lang="ru-RU" sz="2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благоприятных условий для удовлетворения частных потребностей и интересов, а также </a:t>
            </a:r>
            <a:endParaRPr kumimoji="0" lang="ru-RU" sz="2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нормального развития экономических отношен</a:t>
            </a:r>
            <a:r>
              <a:rPr kumimoji="0" lang="ru-RU" sz="2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ий в обществе</a:t>
            </a:r>
            <a:endParaRPr kumimoji="0" lang="ru-RU" sz="24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 y="685800"/>
            <a:ext cx="8534400" cy="5632311"/>
          </a:xfrm>
          <a:prstGeom prst="rect">
            <a:avLst/>
          </a:prstGeom>
        </p:spPr>
        <p:txBody>
          <a:bodyPr wrap="square">
            <a:spAutoFit/>
          </a:bodyPr>
          <a:lstStyle/>
          <a:p>
            <a:r>
              <a:rPr lang="ru-RU" sz="4000" b="1" dirty="0" smtClean="0">
                <a:latin typeface="Calibri" panose="020F0502020204030204" pitchFamily="34" charset="0"/>
              </a:rPr>
              <a:t>Задача 9. Гражданин Д. решил приобрести в магазине в кредит телевизор. Нормами какого права будут регулироваться данные правоотношения? </a:t>
            </a:r>
            <a:r>
              <a:rPr lang="ru-RU" sz="4000" b="1" dirty="0" smtClean="0">
                <a:solidFill>
                  <a:srgbClr val="C00000"/>
                </a:solidFill>
                <a:latin typeface="Calibri" panose="020F0502020204030204" pitchFamily="34" charset="0"/>
              </a:rPr>
              <a:t>Какие юридические последствия влечет за собой данная сделка? Приведите по одному  обязательству со стороны гражданина и магазина</a:t>
            </a:r>
            <a:endParaRPr lang="ru-RU" sz="4000" b="1" dirty="0">
              <a:solidFill>
                <a:srgbClr val="C00000"/>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1000" y="457200"/>
            <a:ext cx="8229600" cy="6217087"/>
          </a:xfrm>
          <a:prstGeom prst="rect">
            <a:avLst/>
          </a:prstGeom>
        </p:spPr>
        <p:txBody>
          <a:bodyPr wrap="square">
            <a:spAutoFit/>
          </a:bodyPr>
          <a:lstStyle/>
          <a:p>
            <a:r>
              <a:rPr lang="ru-RU" sz="3200" b="1" dirty="0" smtClean="0">
                <a:latin typeface="Calibri" panose="020F0502020204030204" pitchFamily="34" charset="0"/>
              </a:rPr>
              <a:t>Задача 10. В летние каникулы студент решил устроиться на работу курьером. Он заключил ТД, согласно  которому размер его заработной платы будет равен трем тысячам рублей в месяц. По истечении месяца ему начислили заработную плату в размере 2 тыс. рублей. На его вопрос об изменении зарплаты работодатель ответил, что посчитал ее завышенной и изменил условия договора. </a:t>
            </a:r>
            <a:r>
              <a:rPr lang="ru-RU" sz="2600" b="1" dirty="0" smtClean="0">
                <a:solidFill>
                  <a:srgbClr val="C00000"/>
                </a:solidFill>
                <a:latin typeface="Calibri" panose="020F0502020204030204" pitchFamily="34" charset="0"/>
              </a:rPr>
              <a:t>Правомерны ли действия работодателя? Как суд решит спор между работником и работодателем? Статьи какого кодекса станут основой для разбирательства спора в суде?</a:t>
            </a:r>
            <a:endParaRPr lang="ru-RU" sz="2600" b="1" dirty="0">
              <a:solidFill>
                <a:srgbClr val="C00000"/>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304800" y="130555"/>
            <a:ext cx="8839200"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4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Задача 11.</a:t>
            </a:r>
            <a:r>
              <a:rPr kumimoji="0" lang="ru-RU" sz="4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Ученик 8-го класса 14-летний И. тайком вытащил из открытого рюкзака своего одноклассника Н. дорогой сотовый телефон. Чем, с точки зрения права является поступок И.? </a:t>
            </a:r>
            <a:r>
              <a:rPr kumimoji="0" lang="ru-RU" sz="4000" b="1" i="0" u="none" strike="noStrike" cap="none" normalizeH="0" baseline="0" dirty="0" smtClean="0">
                <a:ln>
                  <a:noFill/>
                </a:ln>
                <a:solidFill>
                  <a:srgbClr val="C00000"/>
                </a:solidFill>
                <a:effectLst/>
                <a:latin typeface="Calibri" pitchFamily="34" charset="0"/>
                <a:ea typeface="Times New Roman" pitchFamily="18" charset="0"/>
                <a:cs typeface="Times New Roman" pitchFamily="18" charset="0"/>
              </a:rPr>
              <a:t>Укажите три признака, по которым вы это определили. Какая отрасль права регулирует? Может ли И. быть привлеченным к ответственности</a:t>
            </a:r>
            <a:r>
              <a:rPr kumimoji="0" lang="ru-RU" sz="4000" b="0" i="0" u="none" strike="noStrike" cap="none" normalizeH="0" baseline="0" dirty="0" smtClean="0">
                <a:ln>
                  <a:noFill/>
                </a:ln>
                <a:solidFill>
                  <a:srgbClr val="C00000"/>
                </a:solidFill>
                <a:effectLst/>
                <a:latin typeface="Calibri" pitchFamily="34" charset="0"/>
                <a:ea typeface="Times New Roman" pitchFamily="18" charset="0"/>
                <a:cs typeface="Times New Roman" pitchFamily="18" charset="0"/>
              </a:rPr>
              <a:t>?</a:t>
            </a:r>
            <a:endParaRPr kumimoji="0" lang="ru-RU" sz="4000" b="0" i="0" u="none" strike="noStrike" cap="none" normalizeH="0" baseline="0" dirty="0" smtClean="0">
              <a:ln>
                <a:noFill/>
              </a:ln>
              <a:solidFill>
                <a:srgbClr val="C0000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1000" y="457200"/>
            <a:ext cx="7924800" cy="5632311"/>
          </a:xfrm>
          <a:prstGeom prst="rect">
            <a:avLst/>
          </a:prstGeom>
        </p:spPr>
        <p:txBody>
          <a:bodyPr wrap="square">
            <a:spAutoFit/>
          </a:bodyPr>
          <a:lstStyle/>
          <a:p>
            <a:r>
              <a:rPr lang="ru-RU" sz="3600" b="1" dirty="0" smtClean="0">
                <a:solidFill>
                  <a:srgbClr val="C00000"/>
                </a:solidFill>
                <a:latin typeface="Calibri" panose="020F0502020204030204" pitchFamily="34" charset="0"/>
              </a:rPr>
              <a:t>Задание 12. Найдите понятие, которое является обобщающим для всех остальных понятий представленного ниже ряда, и запишите цифру, под которой оно указано.</a:t>
            </a:r>
          </a:p>
          <a:p>
            <a:endParaRPr lang="ru-RU" sz="3600" b="1" dirty="0" smtClean="0">
              <a:latin typeface="Calibri" panose="020F0502020204030204" pitchFamily="34" charset="0"/>
            </a:endParaRPr>
          </a:p>
          <a:p>
            <a:r>
              <a:rPr lang="ru-RU" sz="3600" b="1" dirty="0" smtClean="0">
                <a:latin typeface="Calibri" panose="020F0502020204030204" pitchFamily="34" charset="0"/>
              </a:rPr>
              <a:t>1) Судебное следствие; 2) прения сторон; 3) судебное разбирательство; 4) последнее слово подсудимого; 5) вынесение приговора.</a:t>
            </a:r>
            <a:endParaRPr lang="ru-RU" sz="3600" b="1" dirty="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837031884"/>
              </p:ext>
            </p:extLst>
          </p:nvPr>
        </p:nvGraphicFramePr>
        <p:xfrm>
          <a:off x="76200" y="1905000"/>
          <a:ext cx="8686800" cy="4495800"/>
        </p:xfrm>
        <a:graphic>
          <a:graphicData uri="http://schemas.openxmlformats.org/drawingml/2006/table">
            <a:tbl>
              <a:tblPr/>
              <a:tblGrid>
                <a:gridCol w="1851045"/>
                <a:gridCol w="6835755"/>
              </a:tblGrid>
              <a:tr h="436753">
                <a:tc>
                  <a:txBody>
                    <a:bodyPr/>
                    <a:lstStyle/>
                    <a:p>
                      <a:pPr algn="ctr">
                        <a:lnSpc>
                          <a:spcPct val="115000"/>
                        </a:lnSpc>
                        <a:spcAft>
                          <a:spcPts val="1000"/>
                        </a:spcAft>
                      </a:pPr>
                      <a:r>
                        <a:rPr lang="ru-RU" sz="2400" b="1" dirty="0">
                          <a:latin typeface="Calibri" panose="020F0502020204030204" pitchFamily="34" charset="0"/>
                          <a:ea typeface="Times New Roman"/>
                          <a:cs typeface="Times New Roman"/>
                        </a:rPr>
                        <a:t>Лицо</a:t>
                      </a:r>
                      <a:endParaRPr lang="ru-RU" sz="2400" b="1" dirty="0">
                        <a:latin typeface="Calibri" panose="020F0502020204030204" pitchFamily="34" charset="0"/>
                        <a:ea typeface="Calibri"/>
                        <a:cs typeface="Times New Roman"/>
                      </a:endParaRPr>
                    </a:p>
                  </a:txBody>
                  <a:tcPr marL="27305" marR="27305"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gn="ctr">
                        <a:lnSpc>
                          <a:spcPct val="115000"/>
                        </a:lnSpc>
                        <a:spcAft>
                          <a:spcPts val="1000"/>
                        </a:spcAft>
                      </a:pPr>
                      <a:r>
                        <a:rPr lang="ru-RU" sz="2400" b="1" dirty="0">
                          <a:latin typeface="Calibri" panose="020F0502020204030204" pitchFamily="34" charset="0"/>
                          <a:ea typeface="Times New Roman"/>
                          <a:cs typeface="Times New Roman"/>
                        </a:rPr>
                        <a:t>Характеристика</a:t>
                      </a:r>
                      <a:endParaRPr lang="ru-RU" sz="2400" b="1" dirty="0">
                        <a:latin typeface="Calibri" panose="020F0502020204030204" pitchFamily="34" charset="0"/>
                        <a:ea typeface="Calibri"/>
                        <a:cs typeface="Times New Roman"/>
                      </a:endParaRPr>
                    </a:p>
                  </a:txBody>
                  <a:tcPr marL="27305" marR="27305"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r>
              <a:tr h="2258249">
                <a:tc>
                  <a:txBody>
                    <a:bodyPr/>
                    <a:lstStyle/>
                    <a:p>
                      <a:pPr>
                        <a:lnSpc>
                          <a:spcPct val="115000"/>
                        </a:lnSpc>
                        <a:spcAft>
                          <a:spcPts val="1000"/>
                        </a:spcAft>
                      </a:pPr>
                      <a:r>
                        <a:rPr lang="ru-RU" sz="2400" b="1" dirty="0">
                          <a:latin typeface="Calibri" panose="020F0502020204030204" pitchFamily="34" charset="0"/>
                          <a:ea typeface="Times New Roman"/>
                          <a:cs typeface="Times New Roman"/>
                        </a:rPr>
                        <a:t>Понятой</a:t>
                      </a:r>
                      <a:endParaRPr lang="ru-RU" sz="2400" b="1" dirty="0">
                        <a:latin typeface="Calibri" panose="020F0502020204030204" pitchFamily="34" charset="0"/>
                        <a:ea typeface="Calibri"/>
                        <a:cs typeface="Times New Roman"/>
                      </a:endParaRPr>
                    </a:p>
                  </a:txBody>
                  <a:tcPr marL="27305" marR="27305"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nSpc>
                          <a:spcPct val="115000"/>
                        </a:lnSpc>
                        <a:spcAft>
                          <a:spcPts val="1000"/>
                        </a:spcAft>
                      </a:pPr>
                      <a:r>
                        <a:rPr lang="ru-RU" sz="2400" b="1" dirty="0">
                          <a:latin typeface="Calibri" panose="020F0502020204030204" pitchFamily="34" charset="0"/>
                          <a:ea typeface="Times New Roman"/>
                          <a:cs typeface="Times New Roman"/>
                        </a:rPr>
                        <a:t>Не заинтересованное в исходе уголовного дела лицо, привлекаемое дознавате­лем, следователем для удостоверения факта производства следственного дей­ствия, а также следствия, хода и результатов следственного действия</a:t>
                      </a:r>
                      <a:endParaRPr lang="ru-RU" sz="2400" b="1" dirty="0">
                        <a:latin typeface="Calibri" panose="020F0502020204030204" pitchFamily="34" charset="0"/>
                        <a:ea typeface="Calibri"/>
                        <a:cs typeface="Times New Roman"/>
                      </a:endParaRPr>
                    </a:p>
                  </a:txBody>
                  <a:tcPr marL="27305" marR="27305"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r>
              <a:tr h="1800798">
                <a:tc>
                  <a:txBody>
                    <a:bodyPr/>
                    <a:lstStyle/>
                    <a:p>
                      <a:pPr>
                        <a:lnSpc>
                          <a:spcPct val="115000"/>
                        </a:lnSpc>
                        <a:spcAft>
                          <a:spcPts val="1000"/>
                        </a:spcAft>
                      </a:pPr>
                      <a:r>
                        <a:rPr lang="ru-RU" sz="2400" b="1">
                          <a:latin typeface="Calibri" panose="020F0502020204030204" pitchFamily="34" charset="0"/>
                          <a:ea typeface="Times New Roman"/>
                          <a:cs typeface="Times New Roman"/>
                        </a:rPr>
                        <a:t>...</a:t>
                      </a:r>
                      <a:endParaRPr lang="ru-RU" sz="2400" b="1">
                        <a:latin typeface="Calibri" panose="020F0502020204030204" pitchFamily="34" charset="0"/>
                        <a:ea typeface="Calibri"/>
                        <a:cs typeface="Times New Roman"/>
                      </a:endParaRPr>
                    </a:p>
                  </a:txBody>
                  <a:tcPr marL="27305" marR="27305"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c>
                  <a:txBody>
                    <a:bodyPr/>
                    <a:lstStyle/>
                    <a:p>
                      <a:pPr>
                        <a:lnSpc>
                          <a:spcPct val="115000"/>
                        </a:lnSpc>
                        <a:spcAft>
                          <a:spcPts val="1000"/>
                        </a:spcAft>
                      </a:pPr>
                      <a:r>
                        <a:rPr lang="ru-RU" sz="2400" b="1" dirty="0">
                          <a:latin typeface="Calibri" panose="020F0502020204030204" pitchFamily="34" charset="0"/>
                          <a:ea typeface="Times New Roman"/>
                          <a:cs typeface="Times New Roman"/>
                        </a:rPr>
                        <a:t>Лицо, которому могут быть известны какие-либо обстоятельства, имеющие зна­чение для расследования и разрешения уголовного дела, и которое вызвано для дачи показаний</a:t>
                      </a:r>
                      <a:endParaRPr lang="ru-RU" sz="2400" b="1" dirty="0">
                        <a:latin typeface="Calibri" panose="020F0502020204030204" pitchFamily="34" charset="0"/>
                        <a:ea typeface="Calibri"/>
                        <a:cs typeface="Times New Roman"/>
                      </a:endParaRPr>
                    </a:p>
                  </a:txBody>
                  <a:tcPr marL="27305" marR="27305"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tcPr>
                </a:tc>
              </a:tr>
            </a:tbl>
          </a:graphicData>
        </a:graphic>
      </p:graphicFrame>
      <p:sp>
        <p:nvSpPr>
          <p:cNvPr id="28673" name="Rectangle 1"/>
          <p:cNvSpPr>
            <a:spLocks noChangeArrowheads="1"/>
          </p:cNvSpPr>
          <p:nvPr/>
        </p:nvSpPr>
        <p:spPr bwMode="auto">
          <a:xfrm>
            <a:off x="152400" y="56326"/>
            <a:ext cx="86106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C00000"/>
                </a:solidFill>
                <a:effectLst/>
                <a:latin typeface="Calibri" panose="020F0502020204030204" pitchFamily="34" charset="0"/>
                <a:ea typeface="Times New Roman" pitchFamily="18" charset="0"/>
                <a:cs typeface="Times New Roman" pitchFamily="18" charset="0"/>
              </a:rPr>
              <a:t>Задание 13.Запишите слово, пропущенное во фрагменте таблицы</a:t>
            </a:r>
            <a:endParaRPr kumimoji="0" lang="ru-RU" sz="2800" b="1" i="0" u="none" strike="noStrike" cap="none" normalizeH="0" baseline="0" dirty="0" smtClean="0">
              <a:ln>
                <a:noFill/>
              </a:ln>
              <a:solidFill>
                <a:srgbClr val="C00000"/>
              </a:solidFill>
              <a:effectLst/>
              <a:latin typeface="Calibri" panose="020F0502020204030204"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C00000"/>
                </a:solidFill>
                <a:effectLst/>
                <a:latin typeface="Calibri" pitchFamily="34" charset="0"/>
                <a:ea typeface="Times New Roman" pitchFamily="18" charset="0"/>
                <a:cs typeface="Times New Roman" pitchFamily="18" charset="0"/>
              </a:rPr>
              <a:t>Лица, способствующие проведению уголовного процесса</a:t>
            </a:r>
            <a:endParaRPr kumimoji="0" lang="ru-RU" sz="2800" b="1" i="0" u="none" strike="noStrike" cap="none" normalizeH="0" baseline="0" dirty="0" smtClean="0">
              <a:ln>
                <a:noFill/>
              </a:ln>
              <a:solidFill>
                <a:srgbClr val="C00000"/>
              </a:solidFill>
              <a:effectLst/>
              <a:latin typeface="Calibri" panose="020F0502020204030204"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304800"/>
            <a:ext cx="8991600" cy="6832640"/>
          </a:xfrm>
          <a:prstGeom prst="rect">
            <a:avLst/>
          </a:prstGeom>
        </p:spPr>
        <p:txBody>
          <a:bodyPr wrap="square">
            <a:spAutoFit/>
          </a:bodyPr>
          <a:lstStyle/>
          <a:p>
            <a:pPr algn="just">
              <a:buNone/>
            </a:pPr>
            <a:endParaRPr lang="ru-RU" sz="2800" b="1" dirty="0" smtClean="0"/>
          </a:p>
          <a:p>
            <a:pPr algn="just">
              <a:buNone/>
            </a:pPr>
            <a:r>
              <a:rPr lang="ru-RU" sz="2800" b="1" dirty="0" smtClean="0">
                <a:latin typeface="Calibri" panose="020F0502020204030204" pitchFamily="34" charset="0"/>
              </a:rPr>
              <a:t>Возможно, это знают не все, но традиция надевать во время свадьбы супругу кольцо на палец идёт из Древнего Рима. Там кольцо надевали рабу, чтобы показать: теперь он лишён свободы и стал собственностью господина. Обряд-то, конечно, красивый. Подъезжает эскорт машин. Празднично одетые молодые по пушистому ковру входят во Дворец. И наконец, торжественное: "Именем РФ объявляю вас мужем и женой!" Свершилось! Он надевает кольцо </a:t>
            </a:r>
            <a:r>
              <a:rPr lang="ru-RU" sz="2800" b="1" dirty="0" smtClean="0">
                <a:latin typeface="Calibri" panose="020F0502020204030204" pitchFamily="34" charset="0"/>
              </a:rPr>
              <a:t>ей: </a:t>
            </a:r>
            <a:r>
              <a:rPr lang="ru-RU" sz="2800" b="1" dirty="0" smtClean="0">
                <a:latin typeface="Calibri" panose="020F0502020204030204" pitchFamily="34" charset="0"/>
              </a:rPr>
              <a:t>и делает своей собственностью. Она надевает кольцо ему: и делает его своей собственностью. </a:t>
            </a:r>
            <a:r>
              <a:rPr lang="ru-RU" sz="2800" b="1" dirty="0" smtClean="0">
                <a:latin typeface="Calibri" panose="020F0502020204030204" pitchFamily="34" charset="0"/>
              </a:rPr>
              <a:t>А печальное </a:t>
            </a:r>
            <a:r>
              <a:rPr lang="ru-RU" sz="2800" b="1" dirty="0" smtClean="0">
                <a:latin typeface="Calibri" panose="020F0502020204030204" pitchFamily="34" charset="0"/>
              </a:rPr>
              <a:t>событие, оформляющее этот акт насильственного лишения свободы, называется свадьбой</a:t>
            </a:r>
            <a:r>
              <a:rPr lang="ru-RU" sz="2800" b="1" dirty="0" smtClean="0">
                <a:latin typeface="Calibri" panose="020F0502020204030204" pitchFamily="34" charset="0"/>
              </a:rPr>
              <a:t>!</a:t>
            </a:r>
            <a:endParaRPr lang="ru-RU" sz="2800" b="1" dirty="0" smtClean="0">
              <a:latin typeface="Calibri" panose="020F0502020204030204" pitchFamily="34" charset="0"/>
            </a:endParaRPr>
          </a:p>
          <a:p>
            <a:endParaRPr lang="ru-RU"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57200" y="685800"/>
            <a:ext cx="7848600" cy="5262979"/>
          </a:xfrm>
          <a:prstGeom prst="rect">
            <a:avLst/>
          </a:prstGeom>
        </p:spPr>
        <p:txBody>
          <a:bodyPr wrap="square">
            <a:spAutoFit/>
          </a:bodyPr>
          <a:lstStyle/>
          <a:p>
            <a:r>
              <a:rPr lang="ru-RU" sz="4800" b="1" dirty="0" smtClean="0">
                <a:latin typeface="Calibri" panose="020F0502020204030204" pitchFamily="34" charset="0"/>
              </a:rPr>
              <a:t>Задание 14. В документах о правах человека записано, что человек имеет право на труд, отдых и так далее.</a:t>
            </a:r>
          </a:p>
          <a:p>
            <a:r>
              <a:rPr lang="ru-RU" sz="4800" b="1" dirty="0" smtClean="0">
                <a:solidFill>
                  <a:srgbClr val="C00000"/>
                </a:solidFill>
                <a:latin typeface="Calibri" panose="020F0502020204030204" pitchFamily="34" charset="0"/>
              </a:rPr>
              <a:t> В каком похожем документе декларировано право на развлечения?</a:t>
            </a:r>
            <a:endParaRPr lang="ru-RU" sz="4800" b="1" dirty="0">
              <a:solidFill>
                <a:srgbClr val="C00000"/>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152400" y="93897"/>
            <a:ext cx="8458200" cy="6247864"/>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u-RU" sz="4000" b="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Задача 15.</a:t>
            </a:r>
            <a:r>
              <a:rPr kumimoji="0" lang="ru-RU" sz="4000" b="1"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Николай, когда ему исполнилось шестнадцати лет, вступил в брак со Светланой. На момент вступления в брак Николай находился на попечительстве Валентины Матвеевны. </a:t>
            </a:r>
          </a:p>
          <a:p>
            <a:pPr marL="0" marR="0" lvl="0" indent="0" defTabSz="914400" rtl="0" eaLnBrk="1" fontAlgn="base" latinLnBrk="0" hangingPunct="1">
              <a:lnSpc>
                <a:spcPct val="100000"/>
              </a:lnSpc>
              <a:spcBef>
                <a:spcPct val="0"/>
              </a:spcBef>
              <a:spcAft>
                <a:spcPct val="0"/>
              </a:spcAft>
              <a:buClrTx/>
              <a:buSzTx/>
              <a:buFontTx/>
              <a:buNone/>
              <a:tabLst/>
            </a:pPr>
            <a:r>
              <a:rPr kumimoji="0" lang="ru-RU" sz="4000" b="1" u="none" strike="noStrike" cap="none" normalizeH="0" baseline="0" dirty="0" smtClean="0">
                <a:ln>
                  <a:noFill/>
                </a:ln>
                <a:solidFill>
                  <a:srgbClr val="C00000"/>
                </a:solidFill>
                <a:effectLst/>
                <a:latin typeface="Calibri" pitchFamily="34" charset="0"/>
                <a:ea typeface="Calibri" pitchFamily="34" charset="0"/>
                <a:cs typeface="Times New Roman" pitchFamily="18" charset="0"/>
              </a:rPr>
              <a:t>Остается ли Николай на попечительстве Валентины Матвеевны после вступления в брак? Ответ обоснуйте. </a:t>
            </a:r>
            <a:endParaRPr kumimoji="0" lang="ru-RU" sz="4000" b="1" u="none" strike="noStrike" cap="none" normalizeH="0" baseline="0" dirty="0" smtClean="0">
              <a:ln>
                <a:noFill/>
              </a:ln>
              <a:solidFill>
                <a:srgbClr val="C0000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38200" y="838200"/>
            <a:ext cx="7828774" cy="1015663"/>
          </a:xfrm>
          <a:prstGeom prst="rect">
            <a:avLst/>
          </a:prstGeom>
        </p:spPr>
        <p:txBody>
          <a:bodyPr wrap="square">
            <a:spAutoFit/>
          </a:bodyPr>
          <a:lstStyle/>
          <a:p>
            <a:r>
              <a:rPr lang="ru-RU" sz="6000" dirty="0" smtClean="0"/>
              <a:t>      </a:t>
            </a:r>
            <a:r>
              <a:rPr lang="ru-RU" sz="6000" b="1" dirty="0" smtClean="0"/>
              <a:t>Отрасли права</a:t>
            </a:r>
            <a:endParaRPr lang="ru-RU" sz="6000" b="1" dirty="0"/>
          </a:p>
        </p:txBody>
      </p:sp>
      <p:cxnSp>
        <p:nvCxnSpPr>
          <p:cNvPr id="6" name="Прямая со стрелкой 5"/>
          <p:cNvCxnSpPr/>
          <p:nvPr/>
        </p:nvCxnSpPr>
        <p:spPr>
          <a:xfrm>
            <a:off x="5867400" y="2487168"/>
            <a:ext cx="1143000" cy="1780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p:cNvCxnSpPr/>
          <p:nvPr/>
        </p:nvCxnSpPr>
        <p:spPr>
          <a:xfrm flipH="1">
            <a:off x="1524000" y="2487168"/>
            <a:ext cx="1143000" cy="18562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 name="Заголовок 2"/>
          <p:cNvSpPr>
            <a:spLocks noGrp="1"/>
          </p:cNvSpPr>
          <p:nvPr>
            <p:ph type="title"/>
          </p:nvPr>
        </p:nvSpPr>
        <p:spPr/>
        <p:txBody>
          <a:bodyPr/>
          <a:lstStyle/>
          <a:p>
            <a:endParaRPr lang="ru-RU" dirty="0"/>
          </a:p>
        </p:txBody>
      </p:sp>
      <p:sp>
        <p:nvSpPr>
          <p:cNvPr id="4" name="Объект 3"/>
          <p:cNvSpPr>
            <a:spLocks noGrp="1"/>
          </p:cNvSpPr>
          <p:nvPr>
            <p:ph sz="half" idx="1"/>
          </p:nvPr>
        </p:nvSpPr>
        <p:spPr/>
        <p:txBody>
          <a:bodyPr>
            <a:normAutofit fontScale="92500"/>
          </a:bodyPr>
          <a:lstStyle/>
          <a:p>
            <a:endParaRPr lang="ru-RU" dirty="0" smtClean="0"/>
          </a:p>
          <a:p>
            <a:endParaRPr lang="ru-RU" dirty="0"/>
          </a:p>
          <a:p>
            <a:endParaRPr lang="ru-RU" dirty="0" smtClean="0"/>
          </a:p>
          <a:p>
            <a:endParaRPr lang="ru-RU" dirty="0"/>
          </a:p>
          <a:p>
            <a:pPr marL="0" indent="0">
              <a:buNone/>
            </a:pPr>
            <a:r>
              <a:rPr lang="ru-RU" sz="5400" b="1" dirty="0" smtClean="0"/>
              <a:t>?</a:t>
            </a:r>
            <a:endParaRPr lang="ru-RU" sz="5400" b="1" dirty="0"/>
          </a:p>
        </p:txBody>
      </p:sp>
      <p:sp>
        <p:nvSpPr>
          <p:cNvPr id="5" name="Объект 4"/>
          <p:cNvSpPr>
            <a:spLocks noGrp="1"/>
          </p:cNvSpPr>
          <p:nvPr>
            <p:ph sz="half" idx="2"/>
          </p:nvPr>
        </p:nvSpPr>
        <p:spPr/>
        <p:txBody>
          <a:bodyPr>
            <a:normAutofit fontScale="92500"/>
          </a:bodyPr>
          <a:lstStyle/>
          <a:p>
            <a:endParaRPr lang="ru-RU" dirty="0" smtClean="0"/>
          </a:p>
          <a:p>
            <a:endParaRPr lang="ru-RU" dirty="0"/>
          </a:p>
          <a:p>
            <a:endParaRPr lang="ru-RU" dirty="0" smtClean="0"/>
          </a:p>
          <a:p>
            <a:endParaRPr lang="ru-RU" dirty="0"/>
          </a:p>
          <a:p>
            <a:pPr marL="0" indent="0">
              <a:buNone/>
            </a:pPr>
            <a:r>
              <a:rPr lang="ru-RU" sz="5400" dirty="0" smtClean="0"/>
              <a:t>                 </a:t>
            </a:r>
            <a:r>
              <a:rPr lang="ru-RU" sz="5400" b="1" dirty="0" smtClean="0"/>
              <a:t>?</a:t>
            </a:r>
            <a:endParaRPr lang="ru-RU" sz="54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304800" y="227675"/>
            <a:ext cx="8229600"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4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Задача 16. Вам с детства хорошо известна сказка «</a:t>
            </a:r>
            <a:r>
              <a:rPr kumimoji="0" lang="ru-RU" sz="44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Дюймовочка</a:t>
            </a:r>
            <a:r>
              <a:rPr kumimoji="0" lang="ru-RU" sz="4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«Вот славная жена для моего сынка,- квакнула жаба и, схватив скорлупу с девочкой, выпрыгнула через окно в сад».</a:t>
            </a:r>
            <a:endParaRPr kumimoji="0" lang="ru-RU" sz="4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4400" b="1" i="0" u="none" strike="noStrike" cap="none" normalizeH="0" baseline="0" dirty="0" smtClean="0">
                <a:ln>
                  <a:noFill/>
                </a:ln>
                <a:solidFill>
                  <a:srgbClr val="C00000"/>
                </a:solidFill>
                <a:effectLst/>
                <a:latin typeface="Calibri" pitchFamily="34" charset="0"/>
                <a:ea typeface="Calibri" pitchFamily="34" charset="0"/>
                <a:cs typeface="Times New Roman" pitchFamily="18" charset="0"/>
              </a:rPr>
              <a:t>Прокомментируйте, какие права главной героини сказки нарушены?</a:t>
            </a:r>
            <a:endParaRPr kumimoji="0" lang="ru-RU" sz="4400" b="1" i="0" u="none" strike="noStrike" cap="none" normalizeH="0" baseline="0" dirty="0" smtClean="0">
              <a:ln>
                <a:noFill/>
              </a:ln>
              <a:solidFill>
                <a:srgbClr val="C0000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4800" y="609600"/>
            <a:ext cx="8305800" cy="6247864"/>
          </a:xfrm>
          <a:prstGeom prst="rect">
            <a:avLst/>
          </a:prstGeom>
        </p:spPr>
        <p:txBody>
          <a:bodyPr wrap="square">
            <a:spAutoFit/>
          </a:bodyPr>
          <a:lstStyle/>
          <a:p>
            <a:r>
              <a:rPr lang="ru-RU" sz="4000" b="1" dirty="0" smtClean="0">
                <a:latin typeface="Calibri" panose="020F0502020204030204" pitchFamily="34" charset="0"/>
              </a:rPr>
              <a:t>Задача 17.Работник одного бюджетного учреждения отсутствовал на работе без уважительной причины более 4-х часов подряд. Руководитель учреждения уволил его с работы за прогул. </a:t>
            </a:r>
          </a:p>
          <a:p>
            <a:r>
              <a:rPr lang="ru-RU" sz="4000" b="1" dirty="0" smtClean="0">
                <a:solidFill>
                  <a:srgbClr val="C00000"/>
                </a:solidFill>
                <a:latin typeface="Calibri" panose="020F0502020204030204" pitchFamily="34" charset="0"/>
              </a:rPr>
              <a:t>Допустил ли руководитель учреждения нарушение действующего законодательства? </a:t>
            </a:r>
            <a:endParaRPr lang="ru-RU" sz="4000" b="1" dirty="0">
              <a:solidFill>
                <a:srgbClr val="C00000"/>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b="1" dirty="0"/>
          </a:p>
        </p:txBody>
      </p:sp>
      <p:sp>
        <p:nvSpPr>
          <p:cNvPr id="3" name="Объект 2"/>
          <p:cNvSpPr>
            <a:spLocks noGrp="1"/>
          </p:cNvSpPr>
          <p:nvPr>
            <p:ph idx="1"/>
          </p:nvPr>
        </p:nvSpPr>
        <p:spPr/>
        <p:txBody>
          <a:bodyPr>
            <a:normAutofit/>
          </a:bodyPr>
          <a:lstStyle/>
          <a:p>
            <a:pPr marL="0" indent="0" algn="ctr">
              <a:buNone/>
            </a:pPr>
            <a:r>
              <a:rPr lang="ru-RU" sz="9600" b="1" dirty="0"/>
              <a:t>«Аукцион»</a:t>
            </a:r>
          </a:p>
        </p:txBody>
      </p:sp>
    </p:spTree>
    <p:extLst>
      <p:ext uri="{BB962C8B-B14F-4D97-AF65-F5344CB8AC3E}">
        <p14:creationId xmlns:p14="http://schemas.microsoft.com/office/powerpoint/2010/main" val="7218292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228600" y="-74132"/>
            <a:ext cx="8763000"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5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Задача 18. </a:t>
            </a:r>
            <a:endParaRPr kumimoji="0" lang="ru-RU" sz="5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5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Какое </a:t>
            </a:r>
            <a:r>
              <a:rPr kumimoji="0" lang="ru-RU" sz="5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преступление совершили гуси-лебеди в одноименной сказке? </a:t>
            </a:r>
            <a:endParaRPr kumimoji="0" lang="ru-RU" sz="5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5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Какие права Иванушки были нарушены?</a:t>
            </a:r>
            <a:endParaRPr kumimoji="0" lang="ru-RU" sz="54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 y="533401"/>
            <a:ext cx="8229600" cy="7109639"/>
          </a:xfrm>
          <a:prstGeom prst="rect">
            <a:avLst/>
          </a:prstGeom>
        </p:spPr>
        <p:txBody>
          <a:bodyPr wrap="square">
            <a:spAutoFit/>
          </a:bodyPr>
          <a:lstStyle/>
          <a:p>
            <a:r>
              <a:rPr lang="ru-RU" sz="2400" b="1" dirty="0" smtClean="0">
                <a:latin typeface="Calibri" panose="020F0502020204030204" pitchFamily="34" charset="0"/>
              </a:rPr>
              <a:t>Задача 19. В суд с иском о лишении родительских прав гражданки Семеновой обратились супруги Вороновы. В заявлении они указали, что Семенова не исполняет свои родительские права, злоупотребляет спиртными напитками. В квартире Семеновой часто собираются компании, поэтому ее несовершеннолетний сын Никита вынужден всю ночь сидеть на лестнице в подъезде, голодный. Никита не имеет зимней одежды, не ходит в школу, часто занимается попрошайничеством на улице. Вороновы так же указали, что изложенные в заявлении факты им достоверно известны, поскольку они проживают в одном подъезде с Семеновой, являются ее соседями. </a:t>
            </a:r>
            <a:r>
              <a:rPr lang="ru-RU" sz="2400" b="1" i="1" dirty="0" smtClean="0">
                <a:latin typeface="Calibri" panose="020F0502020204030204" pitchFamily="34" charset="0"/>
              </a:rPr>
              <a:t> </a:t>
            </a:r>
          </a:p>
          <a:p>
            <a:endParaRPr lang="ru-RU" sz="2400" b="1" i="1" dirty="0" smtClean="0">
              <a:latin typeface="Calibri" panose="020F0502020204030204" pitchFamily="34" charset="0"/>
            </a:endParaRPr>
          </a:p>
          <a:p>
            <a:r>
              <a:rPr lang="ru-RU" sz="2400" b="1" i="1" dirty="0" smtClean="0">
                <a:latin typeface="Calibri" panose="020F0502020204030204" pitchFamily="34" charset="0"/>
              </a:rPr>
              <a:t> </a:t>
            </a:r>
            <a:r>
              <a:rPr lang="ru-RU" sz="2400" b="1" i="1" dirty="0" smtClean="0">
                <a:solidFill>
                  <a:srgbClr val="FF0000"/>
                </a:solidFill>
                <a:latin typeface="Calibri" panose="020F0502020204030204" pitchFamily="34" charset="0"/>
              </a:rPr>
              <a:t>Сможет ли суд лишить Семенову родительских прав или Вороновы что-то сделали не правильно? Ответ обоснуйте.</a:t>
            </a:r>
            <a:endParaRPr lang="ru-RU" sz="2400" b="1" dirty="0" smtClean="0">
              <a:solidFill>
                <a:srgbClr val="FF0000"/>
              </a:solidFill>
              <a:latin typeface="Calibri" panose="020F0502020204030204" pitchFamily="34" charset="0"/>
            </a:endParaRPr>
          </a:p>
          <a:p>
            <a:r>
              <a:rPr lang="ru-RU" sz="2400" b="1" dirty="0" smtClean="0"/>
              <a:t/>
            </a:r>
            <a:br>
              <a:rPr lang="ru-RU" sz="2400" b="1" dirty="0" smtClean="0"/>
            </a:br>
            <a:r>
              <a:rPr lang="ru-RU" sz="2400" b="1" dirty="0" smtClean="0"/>
              <a:t/>
            </a:r>
            <a:br>
              <a:rPr lang="ru-RU" sz="2400" b="1" dirty="0" smtClean="0"/>
            </a:br>
            <a:endParaRPr lang="ru-RU" sz="2400" b="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152400" y="227905"/>
            <a:ext cx="85344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4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Задача 20.</a:t>
            </a:r>
            <a:r>
              <a:rPr kumimoji="0" lang="ru-RU" sz="48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ru-RU" sz="48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48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18-летний </a:t>
            </a:r>
            <a:r>
              <a:rPr kumimoji="0" lang="ru-RU" sz="48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Игорь продает квартиру, оставшуюся от бабушки господину Копейкину. Будет ли сделка являться действительной? Почему?</a:t>
            </a:r>
            <a:endParaRPr kumimoji="0" lang="ru-RU" sz="48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152400" y="200342"/>
            <a:ext cx="83058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4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Задача 21.</a:t>
            </a:r>
            <a:r>
              <a:rPr kumimoji="0" lang="ru-RU" sz="4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В стране началась предвыборная агитация. Однако местная администрация </a:t>
            </a:r>
            <a:r>
              <a:rPr kumimoji="0" lang="ru-RU" sz="4000" b="1"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г.N</a:t>
            </a:r>
            <a:r>
              <a:rPr kumimoji="0" lang="ru-RU" sz="4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попыталась запретить деятельность партии «Ф» (партия ничего не нарушала, не совершала запрещенных законом действий), мотивируя это тем, что партий и так много.</a:t>
            </a:r>
            <a:endParaRPr kumimoji="0" lang="ru-RU" sz="40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 y="457200"/>
            <a:ext cx="8305800" cy="6001643"/>
          </a:xfrm>
          <a:prstGeom prst="rect">
            <a:avLst/>
          </a:prstGeom>
        </p:spPr>
        <p:txBody>
          <a:bodyPr wrap="square">
            <a:spAutoFit/>
          </a:bodyPr>
          <a:lstStyle/>
          <a:p>
            <a:r>
              <a:rPr lang="ru-RU" sz="3200" b="1" dirty="0" smtClean="0">
                <a:effectLst>
                  <a:outerShdw blurRad="38100" dist="38100" dir="2700000" algn="tl">
                    <a:srgbClr val="000000">
                      <a:alpha val="43137"/>
                    </a:srgbClr>
                  </a:outerShdw>
                </a:effectLst>
                <a:latin typeface="Calibri" panose="020F0502020204030204" pitchFamily="34" charset="0"/>
              </a:rPr>
              <a:t>Задание 22. Оцените план по критериям ЕГЭ по теме: Правонарушение</a:t>
            </a:r>
          </a:p>
          <a:p>
            <a:endParaRPr lang="ru-RU" sz="3200" b="1" strike="sngStrike" dirty="0" smtClean="0">
              <a:latin typeface="Calibri" panose="020F0502020204030204" pitchFamily="34" charset="0"/>
            </a:endParaRPr>
          </a:p>
          <a:p>
            <a:pPr lvl="0"/>
            <a:r>
              <a:rPr lang="ru-RU" sz="3200" b="1" dirty="0" smtClean="0">
                <a:latin typeface="Calibri" panose="020F0502020204030204" pitchFamily="34" charset="0"/>
              </a:rPr>
              <a:t>1.Понятие правонарушения</a:t>
            </a:r>
          </a:p>
          <a:p>
            <a:pPr lvl="0"/>
            <a:r>
              <a:rPr lang="ru-RU" sz="3200" b="1" dirty="0" smtClean="0">
                <a:latin typeface="Calibri" panose="020F0502020204030204" pitchFamily="34" charset="0"/>
              </a:rPr>
              <a:t>2.Состав правонарушения</a:t>
            </a:r>
          </a:p>
          <a:p>
            <a:pPr lvl="0"/>
            <a:r>
              <a:rPr lang="ru-RU" sz="3200" b="1" dirty="0" smtClean="0">
                <a:latin typeface="Calibri" panose="020F0502020204030204" pitchFamily="34" charset="0"/>
              </a:rPr>
              <a:t>3.Виды правонарушений</a:t>
            </a:r>
          </a:p>
          <a:p>
            <a:r>
              <a:rPr lang="ru-RU" sz="3200" b="1" dirty="0" smtClean="0">
                <a:latin typeface="Calibri" panose="020F0502020204030204" pitchFamily="34" charset="0"/>
              </a:rPr>
              <a:t>а) проступок</a:t>
            </a:r>
          </a:p>
          <a:p>
            <a:r>
              <a:rPr lang="ru-RU" sz="3200" b="1" dirty="0" smtClean="0">
                <a:latin typeface="Calibri" panose="020F0502020204030204" pitchFamily="34" charset="0"/>
              </a:rPr>
              <a:t>б) преступление</a:t>
            </a:r>
          </a:p>
          <a:p>
            <a:r>
              <a:rPr lang="ru-RU" sz="3200" b="1" dirty="0" smtClean="0">
                <a:latin typeface="Calibri" panose="020F0502020204030204" pitchFamily="34" charset="0"/>
              </a:rPr>
              <a:t>4. виды юридической ответственности</a:t>
            </a:r>
          </a:p>
          <a:p>
            <a:r>
              <a:rPr lang="ru-RU" sz="3200" b="1" dirty="0" smtClean="0">
                <a:latin typeface="Calibri" panose="020F0502020204030204" pitchFamily="34" charset="0"/>
              </a:rPr>
              <a:t>а) гражданская</a:t>
            </a:r>
          </a:p>
          <a:p>
            <a:r>
              <a:rPr lang="ru-RU" sz="3200" b="1" dirty="0" smtClean="0">
                <a:latin typeface="Calibri" panose="020F0502020204030204" pitchFamily="34" charset="0"/>
              </a:rPr>
              <a:t>б) уголовная</a:t>
            </a:r>
          </a:p>
          <a:p>
            <a:r>
              <a:rPr lang="ru-RU" sz="3200" b="1" dirty="0" smtClean="0">
                <a:latin typeface="Calibri" panose="020F0502020204030204" pitchFamily="34" charset="0"/>
              </a:rPr>
              <a:t>5. Роль права в жизни общества</a:t>
            </a:r>
            <a:endParaRPr lang="ru-RU" sz="3200" b="1" dirty="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kvkononov.narod.ru/images/semya_brak/1.jpg"/>
          <p:cNvPicPr>
            <a:picLocks noChangeAspect="1" noChangeArrowheads="1"/>
          </p:cNvPicPr>
          <p:nvPr/>
        </p:nvPicPr>
        <p:blipFill>
          <a:blip r:embed="rId2" cstate="print"/>
          <a:srcRect/>
          <a:stretch>
            <a:fillRect/>
          </a:stretch>
        </p:blipFill>
        <p:spPr bwMode="auto">
          <a:xfrm>
            <a:off x="0" y="0"/>
            <a:ext cx="9144001" cy="68580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2400" y="609600"/>
            <a:ext cx="8763000" cy="5986254"/>
          </a:xfrm>
          <a:prstGeom prst="rect">
            <a:avLst/>
          </a:prstGeom>
        </p:spPr>
        <p:txBody>
          <a:bodyPr wrap="square">
            <a:spAutoFit/>
          </a:bodyPr>
          <a:lstStyle/>
          <a:p>
            <a:pPr algn="ctr"/>
            <a:r>
              <a:rPr lang="ru-RU" sz="3200" b="1" dirty="0" smtClean="0">
                <a:latin typeface="Calibri" panose="020F0502020204030204" pitchFamily="34" charset="0"/>
              </a:rPr>
              <a:t>Задача 1. </a:t>
            </a:r>
          </a:p>
          <a:p>
            <a:pPr algn="just"/>
            <a:r>
              <a:rPr lang="ru-RU" sz="2700" b="1" dirty="0" smtClean="0">
                <a:latin typeface="Calibri" panose="020F0502020204030204" pitchFamily="34" charset="0"/>
                <a:cs typeface="Arial" panose="020B0604020202020204" pitchFamily="34" charset="0"/>
              </a:rPr>
              <a:t>В период брака Олег создал свою фирму. Во время бракоразводного процесса его супруга Ирина предъявила исковое заявление о разделе имущества фирмы, принадлежащей Олегу.</a:t>
            </a:r>
          </a:p>
          <a:p>
            <a:pPr algn="just"/>
            <a:r>
              <a:rPr lang="ru-RU" sz="2700" b="1" dirty="0" smtClean="0">
                <a:latin typeface="Calibri" panose="020F0502020204030204" pitchFamily="34" charset="0"/>
                <a:cs typeface="Arial" panose="020B0604020202020204" pitchFamily="34" charset="0"/>
              </a:rPr>
              <a:t>Олег возражал ссылаясь на то, что Ирина во время брака не работала и занималась только ведением домашнего хозяйства.</a:t>
            </a:r>
          </a:p>
          <a:p>
            <a:pPr algn="just"/>
            <a:r>
              <a:rPr lang="ru-RU" sz="2700" b="1" dirty="0" smtClean="0">
                <a:latin typeface="Calibri" panose="020F0502020204030204" pitchFamily="34" charset="0"/>
                <a:cs typeface="Arial" panose="020B0604020202020204" pitchFamily="34" charset="0"/>
              </a:rPr>
              <a:t>В </a:t>
            </a:r>
            <a:r>
              <a:rPr lang="ru-RU" sz="2700" b="1" dirty="0" smtClean="0">
                <a:latin typeface="Calibri" panose="020F0502020204030204" pitchFamily="34" charset="0"/>
                <a:cs typeface="Arial" panose="020B0604020202020204" pitchFamily="34" charset="0"/>
              </a:rPr>
              <a:t>рамках какого процесса будет рассматриваться данное дело?</a:t>
            </a:r>
          </a:p>
          <a:p>
            <a:pPr algn="just"/>
            <a:r>
              <a:rPr lang="ru-RU" sz="2700" b="1" dirty="0" smtClean="0">
                <a:latin typeface="Calibri" panose="020F0502020204030204" pitchFamily="34" charset="0"/>
                <a:cs typeface="Arial" panose="020B0604020202020204" pitchFamily="34" charset="0"/>
              </a:rPr>
              <a:t>Нормы какой отрасли права будут применены  для разрешения данного спора?</a:t>
            </a:r>
          </a:p>
          <a:p>
            <a:pPr algn="just"/>
            <a:r>
              <a:rPr lang="ru-RU" sz="2700" b="1" dirty="0" smtClean="0">
                <a:latin typeface="Calibri" panose="020F0502020204030204" pitchFamily="34" charset="0"/>
                <a:cs typeface="Arial" panose="020B0604020202020204" pitchFamily="34" charset="0"/>
              </a:rPr>
              <a:t>Должен ли суд удовлетворить заявление Ирины? Ответ поясните.</a:t>
            </a:r>
            <a:endParaRPr lang="ru-RU" sz="2700" b="1" dirty="0">
              <a:latin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57200" y="609600"/>
            <a:ext cx="8382000" cy="5262979"/>
          </a:xfrm>
          <a:prstGeom prst="rect">
            <a:avLst/>
          </a:prstGeom>
        </p:spPr>
        <p:txBody>
          <a:bodyPr wrap="square">
            <a:spAutoFit/>
          </a:bodyPr>
          <a:lstStyle/>
          <a:p>
            <a:pPr algn="ctr"/>
            <a:r>
              <a:rPr lang="ru-RU" sz="4800" b="1" dirty="0" smtClean="0">
                <a:latin typeface="Calibri" panose="020F0502020204030204" pitchFamily="34" charset="0"/>
              </a:rPr>
              <a:t>Задача 2. </a:t>
            </a:r>
            <a:endParaRPr lang="ru-RU" sz="4800" b="1" dirty="0" smtClean="0">
              <a:latin typeface="Calibri" panose="020F0502020204030204" pitchFamily="34" charset="0"/>
            </a:endParaRPr>
          </a:p>
          <a:p>
            <a:r>
              <a:rPr lang="ru-RU" sz="4800" b="1" dirty="0" smtClean="0">
                <a:latin typeface="Calibri" panose="020F0502020204030204" pitchFamily="34" charset="0"/>
              </a:rPr>
              <a:t>Назовите </a:t>
            </a:r>
            <a:r>
              <a:rPr lang="ru-RU" sz="4800" b="1" dirty="0" smtClean="0">
                <a:latin typeface="Calibri" panose="020F0502020204030204" pitchFamily="34" charset="0"/>
              </a:rPr>
              <a:t>и проиллюстрируйте примерами три основания приобретения права собственности, предусмотренные Гражданским кодексом РФ</a:t>
            </a:r>
            <a:endParaRPr lang="ru-RU" sz="4800" b="1" dirty="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4800" y="457201"/>
            <a:ext cx="8382000" cy="6494085"/>
          </a:xfrm>
          <a:prstGeom prst="rect">
            <a:avLst/>
          </a:prstGeom>
        </p:spPr>
        <p:txBody>
          <a:bodyPr wrap="square">
            <a:spAutoFit/>
          </a:bodyPr>
          <a:lstStyle/>
          <a:p>
            <a:r>
              <a:rPr lang="ru-RU" sz="3200" b="1" dirty="0" smtClean="0"/>
              <a:t>Задача 3. Граждане РФ Екатерина и Михаил решили заключить брачный договор. Михаил настаивал на включение в договор пункта о том, что чтобы жена обязательно сообщала ему о всех своих телефонных разговорах, рассказывала их содержание, а также содержание почтовых, телефонных и прочих сообщениях. Нотариус отказался удостоверить данный  брачный договор. </a:t>
            </a:r>
            <a:r>
              <a:rPr lang="ru-RU" sz="3200" b="1" dirty="0" smtClean="0">
                <a:solidFill>
                  <a:srgbClr val="FF0000"/>
                </a:solidFill>
              </a:rPr>
              <a:t>Правомерны ли действия нотариуса? Ответ поясните. Назовите любые два аспекта, которые могут быть определены брачным договоре.</a:t>
            </a:r>
            <a:endParaRPr lang="ru-RU" sz="3200" b="1" dirty="0">
              <a:solidFill>
                <a:srgbClr val="FF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57200" y="381000"/>
            <a:ext cx="8077200" cy="6186309"/>
          </a:xfrm>
          <a:prstGeom prst="rect">
            <a:avLst/>
          </a:prstGeom>
        </p:spPr>
        <p:txBody>
          <a:bodyPr wrap="square">
            <a:spAutoFit/>
          </a:bodyPr>
          <a:lstStyle/>
          <a:p>
            <a:r>
              <a:rPr lang="ru-RU" sz="3600" b="1" dirty="0" smtClean="0"/>
              <a:t>Задание 4. Какой смысл обществоведы вкладывают в понятие «трудовой договор». Составьте два предложения: одно, предложение, раскрывающее информацию о возрасте, с которого в  РФ допускается заключение ТД по общему правилу, и одно предложение, раскрывающее любую установленную законодательством гарантию  при заключении трудового договора.</a:t>
            </a:r>
            <a:endParaRPr lang="ru-RU" sz="36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4800" y="457201"/>
            <a:ext cx="8458200" cy="6494085"/>
          </a:xfrm>
          <a:prstGeom prst="rect">
            <a:avLst/>
          </a:prstGeom>
        </p:spPr>
        <p:txBody>
          <a:bodyPr wrap="square">
            <a:spAutoFit/>
          </a:bodyPr>
          <a:lstStyle/>
          <a:p>
            <a:r>
              <a:rPr lang="ru-RU" sz="3200" b="1" dirty="0" smtClean="0"/>
              <a:t>Задача 5. Руководитель предприятия заключил срочный договор с 15-летним Егором, учащимся профессионального лицея, без проведения предварительного медицинского осмотра. Испытательный срок установлен не был. В соответствии с условиями договора он должен был выполнять работы по упаковке покупок клиентов магазина в течение учебного года 4 раза в неделю, с 12.00 до 23.00 с часовым перерывом на обед. </a:t>
            </a:r>
            <a:r>
              <a:rPr lang="ru-RU" sz="3200" b="1" dirty="0" smtClean="0">
                <a:solidFill>
                  <a:srgbClr val="C00000"/>
                </a:solidFill>
              </a:rPr>
              <a:t>Какие нарушения были допущены при заключении договора? (Укажите 4 нарушения)</a:t>
            </a:r>
            <a:endParaRPr lang="ru-RU" sz="3200" b="1" dirty="0">
              <a:solidFill>
                <a:srgbClr val="C0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1000" y="1371600"/>
            <a:ext cx="8153400" cy="4247317"/>
          </a:xfrm>
          <a:prstGeom prst="rect">
            <a:avLst/>
          </a:prstGeom>
        </p:spPr>
        <p:txBody>
          <a:bodyPr wrap="square">
            <a:spAutoFit/>
          </a:bodyPr>
          <a:lstStyle/>
          <a:p>
            <a:r>
              <a:rPr lang="ru-RU" sz="5400" dirty="0" smtClean="0">
                <a:solidFill>
                  <a:srgbClr val="C00000"/>
                </a:solidFill>
              </a:rPr>
              <a:t>Составьте кластер по теме:</a:t>
            </a:r>
          </a:p>
          <a:p>
            <a:pPr algn="ctr"/>
            <a:r>
              <a:rPr lang="ru-RU" sz="5400" dirty="0" smtClean="0"/>
              <a:t>                            </a:t>
            </a:r>
            <a:r>
              <a:rPr lang="ru-RU" sz="5400" dirty="0" err="1" smtClean="0"/>
              <a:t>Правосубъектность</a:t>
            </a:r>
            <a:endParaRPr lang="ru-RU" sz="5400" dirty="0" smtClean="0"/>
          </a:p>
          <a:p>
            <a:pPr algn="ctr"/>
            <a:endParaRPr lang="ru-RU" sz="5400" dirty="0"/>
          </a:p>
          <a:p>
            <a:pPr algn="ctr"/>
            <a:endParaRPr lang="ru-RU" sz="5400" dirty="0"/>
          </a:p>
        </p:txBody>
      </p:sp>
      <p:sp>
        <p:nvSpPr>
          <p:cNvPr id="4" name="Волна 3"/>
          <p:cNvSpPr/>
          <p:nvPr/>
        </p:nvSpPr>
        <p:spPr>
          <a:xfrm>
            <a:off x="3505200" y="5206092"/>
            <a:ext cx="2209800" cy="1219200"/>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Рисунок 4"/>
          <p:cNvPicPr>
            <a:picLocks noChangeAspect="1"/>
          </p:cNvPicPr>
          <p:nvPr/>
        </p:nvPicPr>
        <p:blipFill>
          <a:blip r:embed="rId2"/>
          <a:stretch>
            <a:fillRect/>
          </a:stretch>
        </p:blipFill>
        <p:spPr>
          <a:xfrm>
            <a:off x="560392" y="3962400"/>
            <a:ext cx="2231329" cy="1243692"/>
          </a:xfrm>
          <a:prstGeom prst="rect">
            <a:avLst/>
          </a:prstGeom>
        </p:spPr>
      </p:pic>
      <p:pic>
        <p:nvPicPr>
          <p:cNvPr id="6" name="Рисунок 5"/>
          <p:cNvPicPr>
            <a:picLocks noChangeAspect="1"/>
          </p:cNvPicPr>
          <p:nvPr/>
        </p:nvPicPr>
        <p:blipFill>
          <a:blip r:embed="rId2"/>
          <a:stretch>
            <a:fillRect/>
          </a:stretch>
        </p:blipFill>
        <p:spPr>
          <a:xfrm>
            <a:off x="6325817" y="3962400"/>
            <a:ext cx="2231329" cy="1243692"/>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4"/>
      </a:accent6>
      <a:hlink>
        <a:srgbClr val="BB7826"/>
      </a:hlink>
      <a:folHlink>
        <a:srgbClr val="CF9C5F"/>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docProps/app.xml><?xml version="1.0" encoding="utf-8"?>
<Properties xmlns="http://schemas.openxmlformats.org/officeDocument/2006/extended-properties" xmlns:vt="http://schemas.openxmlformats.org/officeDocument/2006/docPropsVTypes">
  <Template>Organic</Template>
  <TotalTime>85</TotalTime>
  <Words>1306</Words>
  <Application>Microsoft Office PowerPoint</Application>
  <PresentationFormat>Экран (4:3)</PresentationFormat>
  <Paragraphs>86</Paragraphs>
  <Slides>27</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27</vt:i4>
      </vt:variant>
    </vt:vector>
  </HeadingPairs>
  <TitlesOfParts>
    <vt:vector size="32" baseType="lpstr">
      <vt:lpstr>Arial</vt:lpstr>
      <vt:lpstr>Calibri</vt:lpstr>
      <vt:lpstr>Garamond</vt:lpstr>
      <vt:lpstr>Times New Roman</vt:lpstr>
      <vt:lpstr>Натуральные материалы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Сергей</dc:creator>
  <cp:lastModifiedBy>User</cp:lastModifiedBy>
  <cp:revision>12</cp:revision>
  <dcterms:created xsi:type="dcterms:W3CDTF">2017-04-10T17:21:06Z</dcterms:created>
  <dcterms:modified xsi:type="dcterms:W3CDTF">2017-04-13T13:09:27Z</dcterms:modified>
</cp:coreProperties>
</file>