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19" r:id="rId5"/>
    <p:sldId id="338" r:id="rId6"/>
    <p:sldId id="314" r:id="rId7"/>
    <p:sldId id="329" r:id="rId8"/>
    <p:sldId id="330" r:id="rId9"/>
    <p:sldId id="331" r:id="rId10"/>
    <p:sldId id="332" r:id="rId11"/>
    <p:sldId id="333" r:id="rId12"/>
    <p:sldId id="334" r:id="rId13"/>
    <p:sldId id="318" r:id="rId14"/>
    <p:sldId id="323" r:id="rId15"/>
    <p:sldId id="303" r:id="rId16"/>
    <p:sldId id="324" r:id="rId17"/>
    <p:sldId id="337" r:id="rId18"/>
    <p:sldId id="327" r:id="rId19"/>
    <p:sldId id="336" r:id="rId20"/>
    <p:sldId id="32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5CD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6395" autoAdjust="0"/>
  </p:normalViewPr>
  <p:slideViewPr>
    <p:cSldViewPr snapToGrid="0">
      <p:cViewPr>
        <p:scale>
          <a:sx n="125" d="100"/>
          <a:sy n="125" d="100"/>
        </p:scale>
        <p:origin x="-15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4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результатам весенней сессии</a:t>
            </a:r>
            <a:r>
              <a:rPr lang="ru-RU" baseline="0" dirty="0"/>
              <a:t> 2021: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Приняли участие 85 регионов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Охват школ – 40% (15 927 школ )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2 241 002 просмотров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Преимущества онлайн-уроков:</a:t>
            </a:r>
          </a:p>
          <a:p>
            <a:pPr lvl="0"/>
            <a:r>
              <a:rPr lang="ru-RU" b="1" dirty="0"/>
              <a:t>Доступность</a:t>
            </a:r>
            <a:r>
              <a:rPr lang="ru-RU" dirty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/>
              <a:t>Стандарты</a:t>
            </a:r>
            <a:r>
              <a:rPr lang="ru-RU" dirty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/>
              <a:t>Интеграция</a:t>
            </a:r>
            <a:r>
              <a:rPr lang="ru-RU" dirty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/>
              <a:t>«Живые коммуникации»</a:t>
            </a:r>
            <a:r>
              <a:rPr lang="ru-RU" dirty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/>
          </a:p>
          <a:p>
            <a:r>
              <a:rPr lang="ru-RU" dirty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Познакомить 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Как принять участие?</a:t>
            </a:r>
          </a:p>
          <a:p>
            <a:r>
              <a:rPr lang="ru-RU" dirty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</a:p>
          <a:p>
            <a:pPr lvl="0"/>
            <a:r>
              <a:rPr lang="ru-RU" dirty="0"/>
              <a:t>Выбрать тему, дату и  время урока на сайте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dni-fg.ru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Подать заявку для предварительной регистрации.</a:t>
            </a:r>
          </a:p>
          <a:p>
            <a:pPr lvl="0"/>
            <a:r>
              <a:rPr lang="ru-RU" dirty="0"/>
              <a:t>Принять участие в онлайн-уроке, накануне проверить оборудование.</a:t>
            </a:r>
          </a:p>
          <a:p>
            <a:pPr lvl="0"/>
            <a:r>
              <a:rPr lang="ru-RU" dirty="0"/>
              <a:t>Отправить отзыв организаторам.</a:t>
            </a:r>
          </a:p>
          <a:p>
            <a:pPr lvl="0"/>
            <a:r>
              <a:rPr lang="ru-RU" dirty="0"/>
              <a:t>Получить сертификат после обработки отзыва.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Хочу обратить Ваше внимание на основные моменты просмотров онлайн-уроков:</a:t>
            </a:r>
          </a:p>
          <a:p>
            <a:pPr marL="171450" indent="-171450">
              <a:buFontTx/>
              <a:buChar char="-"/>
            </a:pPr>
            <a:r>
              <a:rPr lang="ru-RU" dirty="0"/>
              <a:t>Система фиксирует время, которое участник провел на онлайн-уроке. В случае если пребывание слушателя на занятии составило меньше 30 минут, материал не будет усвоен должным образом. Такие участники в статистику не попадают, форма отзыва им не направляется. </a:t>
            </a:r>
            <a:br>
              <a:rPr lang="ru-RU" dirty="0"/>
            </a:br>
            <a:r>
              <a:rPr lang="ru-RU" dirty="0"/>
              <a:t>- Подключиться к онлайн-занятиям </a:t>
            </a:r>
            <a:r>
              <a:rPr lang="ru-RU" b="1" dirty="0"/>
              <a:t>с мобильных устройств невозможно!</a:t>
            </a:r>
            <a:r>
              <a:rPr lang="ru-RU" dirty="0"/>
              <a:t> Просим использовать компьютер или ноутбук с доступом в Интернет, наушники/колонки. </a:t>
            </a:r>
            <a:br>
              <a:rPr lang="ru-RU" dirty="0"/>
            </a:br>
            <a:r>
              <a:rPr lang="ru-RU" dirty="0"/>
              <a:t>Новое. </a:t>
            </a:r>
          </a:p>
          <a:p>
            <a:pPr marL="0" indent="0">
              <a:buFontTx/>
              <a:buChar char="-"/>
            </a:pPr>
            <a:r>
              <a:rPr lang="ru-RU" dirty="0"/>
              <a:t>Если в сертификате вы обнаружили ошибку, введите в поле ниже восьмизначный код из письма. Вам поступит новая форма для заполнения. Введите корректные данные и направьте ее организаторам.</a:t>
            </a:r>
            <a:br>
              <a:rPr lang="ru-RU" dirty="0"/>
            </a:br>
            <a:r>
              <a:rPr lang="ru-RU" dirty="0"/>
              <a:t>- Если Вы не получили форму отзыва или забыли его заполнить, можно запросить дубликат формы отзыва. Обращаем внимание, что данная функция доступна для каждого урока только один раз.</a:t>
            </a:r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660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Цель проекта ДОЛ-игра –</a:t>
            </a:r>
            <a:r>
              <a:rPr lang="ru-RU" baseline="0" dirty="0"/>
              <a:t> а</a:t>
            </a:r>
            <a:r>
              <a:rPr lang="ru-RU" dirty="0"/>
              <a:t>ккумулирование лучшего игрового контента по финансовой грамотности, адаптация и преобразование его в готовый набор материалов для дальнейшего распространения.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Как принять участие?</a:t>
            </a:r>
          </a:p>
          <a:p>
            <a:pPr algn="just"/>
            <a:r>
              <a:rPr lang="ru-RU" dirty="0"/>
              <a:t>Вожатым, методистам ДОЛ, педагогам образовательных организаций для участия необходимо скачать понравившуюся игру на сайте http://doligra.ru. Комплект материалов предоставляется безвозмездно, в электронном виде и содержит: описание целей игры, задач, базовых понятий, подробный сценарий и раздаточный материал (если предусмотрено правилами). </a:t>
            </a:r>
          </a:p>
          <a:p>
            <a:pPr algn="just"/>
            <a:r>
              <a:rPr lang="ru-RU" dirty="0"/>
              <a:t>Также в набор входит шаблон формы отзыва для предоставления обратной связи. </a:t>
            </a:r>
          </a:p>
          <a:p>
            <a:pPr algn="just"/>
            <a:r>
              <a:rPr lang="ru-RU" dirty="0"/>
              <a:t>После проведения игры заполненную форму отчета и несколько фотографий игрового процесса необходимо направить на адрес otchet@doligra.ru. В ответ поступит именной электронный сертификат.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36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данный момент на сайте размещены пять игр для разного возраста. Две из них подходят для проведения в формате онлайн.</a:t>
            </a:r>
          </a:p>
          <a:p>
            <a:r>
              <a:rPr lang="ru-RU" dirty="0"/>
              <a:t>Для проведения игры педагогам образовательных организаций необходимо скачать понравившуюся игру и провести ее. </a:t>
            </a:r>
            <a:br>
              <a:rPr lang="ru-RU" dirty="0"/>
            </a:br>
            <a:r>
              <a:rPr lang="ru-RU" dirty="0"/>
              <a:t>После проведения игры заполненную форму отчета и несколько фотографий игрового процесса необходимо направить на адрес otchet@doligra.ru. В ответ поступит именной электронный сертификат. На основании данных из форм отзывов формируется статистика по охвату целевой аудитории, количеству проведенных игр, степени участия о</a:t>
            </a:r>
          </a:p>
          <a:p>
            <a:r>
              <a:rPr lang="ru-RU" dirty="0"/>
              <a:t>организаций региона. </a:t>
            </a:r>
          </a:p>
          <a:p>
            <a:r>
              <a:rPr lang="ru-RU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Деловая игра "Отчаянные домохозяйства«  </a:t>
            </a:r>
          </a:p>
          <a:p>
            <a:r>
              <a:rPr lang="ru-RU" dirty="0">
                <a:effectLst/>
              </a:rPr>
              <a:t>Четыре финансовые организации предлагают привлекательные условия по вложению средств, чем могут воспользоваться команды-домохозяйства. Можно ли им доверять? Задача участников — обладать максимальным количеством денег на конец игры. Но ведь чем выше доходность, тем выше риск потерять свои средства. Проиграть в игре может каждый, кто решит вложиться в финансовые организации — ведь они являются пирамидами.</a:t>
            </a:r>
          </a:p>
          <a:p>
            <a:r>
              <a:rPr lang="ru-RU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Деловая игра "Мои финансы"</a:t>
            </a:r>
          </a:p>
          <a:p>
            <a:r>
              <a:rPr lang="ru-RU" dirty="0">
                <a:effectLst/>
              </a:rPr>
              <a:t>Ведущий зачитывает ситуации, с которыми дети могут сталкиваться ежедневно, и предлагает принять решение в каждой из них. Какие-то действия принесут выгоду, какие-то приведут к потерям, но окончательно это станет известно только к концу игры.</a:t>
            </a:r>
          </a:p>
          <a:p>
            <a:r>
              <a:rPr lang="ru-RU" cap="all" dirty="0">
                <a:solidFill>
                  <a:srgbClr val="CC4383"/>
                </a:solidFill>
                <a:effectLst/>
              </a:rPr>
              <a:t>Деловая игра "Финансовая безопасность"</a:t>
            </a:r>
          </a:p>
          <a:p>
            <a:r>
              <a:rPr lang="ru-RU" dirty="0">
                <a:effectLst/>
              </a:rPr>
              <a:t>Участники игры на полтора часа смогут почувствовать себя «Юными спасателями от финансовых мошенников». С помощью технологии моделирования ситуаций ребята не только узнают, как обезопасить себя и своих близких от финансового мошенничества, но и сформируют навыки выявления мошенничества и противодействия мошенническим схемам, расширят кругозор в области финансов. Путешествуя по игровому городу по собственному «финансовому» маршруту, участники попадают в различные ситуации, связанные с финансовым мошенничеством, и на практике осваивают правильный алгоритм действий для каждой из них.</a:t>
            </a:r>
          </a:p>
          <a:p>
            <a:r>
              <a:rPr lang="ru-RU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Финансовые ребусы</a:t>
            </a:r>
          </a:p>
          <a:p>
            <a:r>
              <a:rPr lang="ru-RU" dirty="0">
                <a:effectLst/>
              </a:rPr>
              <a:t>Интеллектуальное соревнование нацелено на привлечение внимания школьников к необходимости повышения уровня финансовой грамотности в процессе поиска ответов на вопросы многоуровневой сложности.</a:t>
            </a:r>
          </a:p>
          <a:p>
            <a:r>
              <a:rPr lang="ru-RU" cap="all" dirty="0">
                <a:solidFill>
                  <a:srgbClr val="CC4383"/>
                </a:solidFill>
                <a:effectLst/>
              </a:rPr>
              <a:t>Настольная игра "Шаги к успеху</a:t>
            </a:r>
          </a:p>
          <a:p>
            <a:r>
              <a:rPr lang="ru-RU" dirty="0">
                <a:effectLst/>
              </a:rPr>
              <a:t>Каждый участник (от двух до пяти человек) по очереди бросает игровой кубик и «шагает» по монетам – в зависимости от количества выпавших очков. Некоторые покупки или действия становятся вложением в будущее.</a:t>
            </a:r>
          </a:p>
          <a:p>
            <a:endParaRPr lang="ru-RU" dirty="0">
              <a:effectLst/>
            </a:endParaRPr>
          </a:p>
          <a:p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66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2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86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89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2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Банком России разработан ряд проектов, которые могут быть полезны педагогам во время проведения занятий по финансовой грамотности.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Это, в первую очередь, проект «Онлайн-уроки по финансовой грамотности». Уроки доступны на территории всей страны и принять участие в них могут все образовательные организации, имеющие доступ в Интернет. </a:t>
            </a:r>
            <a:endParaRPr lang="en-US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рамках проекта «ДОЛ-игра» разработан сайт, на котором можно оставить заявку для получения на безвозмездной основе материалов и сценария игр по финансовой грамотности. </a:t>
            </a:r>
            <a:endParaRPr lang="en-US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dirty="0"/>
              <a:t>Специалистами Банка России регулярно обновляется справочно-методическая информация на просветительском ресурсе «Финансовая культура» (fincult.info).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предназначен для самой широкой аудитории, обладающей разным объемом знаний об экономике и разными финансовыми возможностями. Материалы сайта помогут педагогу в простой и понятной форме донести до ребят суть различных явлений из мира финансов и наполнить занятия новой интересной информацией.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Отдельный раздел Fincult.info предназначен непосредственно для педагогов. Здесь размещены учебно-методические материалы, рекомендации, информация о специальных мероприятиях. В частности, на сайте можно найти программы по преподаванию финансовой грамотности, победившие во Всероссийском конкурсе на лучшую образовательную программу в этой области.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algn="just"/>
            <a:r>
              <a:rPr lang="ru-RU" dirty="0"/>
              <a:t>Функционирует</a:t>
            </a:r>
            <a:r>
              <a:rPr lang="ru-RU" baseline="0" dirty="0"/>
              <a:t> м</a:t>
            </a:r>
            <a:r>
              <a:rPr lang="ru-RU" dirty="0"/>
              <a:t>обильное приложение «ЦБ-онлайн»,</a:t>
            </a:r>
            <a:r>
              <a:rPr lang="ru-RU" baseline="0" dirty="0"/>
              <a:t> </a:t>
            </a:r>
            <a:r>
              <a:rPr lang="ru-RU" dirty="0"/>
              <a:t>где можно: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/>
              <a:t>в режиме онлайн получить ответ на вопрос о финансовых продуктах и услугах,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/>
              <a:t>проверить финансовую организацию на наличие лицензии, узнать, оказывает ли она нужные Вам услуги, и найти на карте её ближайший офис,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/>
              <a:t>прочитать новости и полезные статьи о финансах.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1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России в тесном взаимодействии с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ведущими вузами и экспертами-методологами разработал ряд методических материалов, структуру курса, тематическое планирование с почасовой разбивкой по темам, учебно-методические пособия. Все разработки готовы к использованию и предусматривают последовательное изучение основ финансовой грамотности. Материалы находятся в открытом доступе на информационном портале Банка России fincult.info в разделе «Преподавательская» – «Я учу школьников»</a:t>
            </a:r>
            <a:endParaRPr lang="ru-RU" dirty="0"/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/>
            </a:pPr>
            <a:r>
              <a:rPr lang="ru-RU" i="0" dirty="0"/>
              <a:t>УМК «Введение</a:t>
            </a:r>
            <a:r>
              <a:rPr lang="ru-RU" i="0" baseline="0" dirty="0"/>
              <a:t> в финансовую грамотность» для 1-4;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/>
            </a:pPr>
            <a:r>
              <a:rPr lang="ru-RU" i="0" baseline="0" dirty="0"/>
              <a:t>УМК </a:t>
            </a:r>
            <a:r>
              <a:rPr lang="ru-RU" i="0" dirty="0"/>
              <a:t>«Основы финансовой грамотности» для 8-9 классов (</a:t>
            </a:r>
            <a:r>
              <a:rPr lang="ru-RU" b="1" i="0" dirty="0"/>
              <a:t>входит в федеральный</a:t>
            </a:r>
            <a:r>
              <a:rPr lang="ru-RU" b="1" i="0" baseline="0" dirty="0"/>
              <a:t> перечень учебников</a:t>
            </a:r>
            <a:r>
              <a:rPr lang="ru-RU" i="0" baseline="0" dirty="0"/>
              <a:t>, существует электронная версия)</a:t>
            </a:r>
            <a:r>
              <a:rPr lang="ru-RU" i="0" dirty="0"/>
              <a:t>; </a:t>
            </a:r>
          </a:p>
          <a:p>
            <a:pPr marL="171690" indent="-171690" algn="just">
              <a:buFont typeface="Calibri" panose="020F0502020204030204" pitchFamily="34" charset="0"/>
              <a:buChar char="—"/>
            </a:pPr>
            <a:r>
              <a:rPr lang="ru-RU" i="0" dirty="0"/>
              <a:t>Сборник математических задач «Основы финансовой грамотности» для обучающихся 1- 11 классов;</a:t>
            </a:r>
          </a:p>
          <a:p>
            <a:pPr marL="171690" indent="-171690" algn="just">
              <a:buFont typeface="Calibri" panose="020F0502020204030204" pitchFamily="34" charset="0"/>
              <a:buChar char="—"/>
            </a:pPr>
            <a:r>
              <a:rPr lang="ru-RU" i="0" dirty="0"/>
              <a:t>Методические</a:t>
            </a:r>
            <a:r>
              <a:rPr lang="ru-RU" i="0" baseline="0" dirty="0"/>
              <a:t> рекомендации по разработке и реализации программы курса «Основы финансовой грамотности» в общеобразовательных организациях.</a:t>
            </a:r>
            <a:endParaRPr lang="ru-RU" i="0" dirty="0"/>
          </a:p>
          <a:p>
            <a:pPr marL="171450" indent="-171450" algn="just">
              <a:buFontTx/>
              <a:buChar char="-"/>
            </a:pPr>
            <a:endParaRPr lang="ru-RU" sz="14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Банк России оказывает консультационную поддержку по вопросам внедрения. Любая образовательная организация может обратиться в подразделение Банка России в своем регионе.</a:t>
            </a: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2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результатам весенней сессии</a:t>
            </a:r>
            <a:r>
              <a:rPr lang="ru-RU" baseline="0" dirty="0"/>
              <a:t> 2021: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Приняли участие 85 регионов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Охват школ – 40% (15 927 школ )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2 241 002 просмотров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Преимущества онлайн-уроков:</a:t>
            </a:r>
          </a:p>
          <a:p>
            <a:pPr lvl="0"/>
            <a:r>
              <a:rPr lang="ru-RU" b="1" dirty="0"/>
              <a:t>Доступность</a:t>
            </a:r>
            <a:r>
              <a:rPr lang="ru-RU" dirty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/>
              <a:t>Стандарты</a:t>
            </a:r>
            <a:r>
              <a:rPr lang="ru-RU" dirty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/>
              <a:t>Интеграция</a:t>
            </a:r>
            <a:r>
              <a:rPr lang="ru-RU" dirty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/>
              <a:t>«Живые коммуникации»</a:t>
            </a:r>
            <a:r>
              <a:rPr lang="ru-RU" dirty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/>
          </a:p>
          <a:p>
            <a:r>
              <a:rPr lang="ru-RU" dirty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Познакомить 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Как принять участие?</a:t>
            </a:r>
          </a:p>
          <a:p>
            <a:r>
              <a:rPr lang="ru-RU" dirty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</a:p>
          <a:p>
            <a:pPr lvl="0"/>
            <a:r>
              <a:rPr lang="ru-RU" dirty="0"/>
              <a:t>Выбрать тему, дату и  время урока на сайте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dni-fg.ru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Подать заявку для предварительной регистрации.</a:t>
            </a:r>
          </a:p>
          <a:p>
            <a:pPr lvl="0"/>
            <a:r>
              <a:rPr lang="ru-RU" dirty="0"/>
              <a:t>Принять участие в онлайн-уроке, накануне проверить оборудование.</a:t>
            </a:r>
          </a:p>
          <a:p>
            <a:pPr lvl="0"/>
            <a:r>
              <a:rPr lang="ru-RU" dirty="0"/>
              <a:t>Отправить отзыв организаторам.</a:t>
            </a:r>
          </a:p>
          <a:p>
            <a:pPr lvl="0"/>
            <a:r>
              <a:rPr lang="ru-RU" dirty="0"/>
              <a:t>Получить сертификат после обработки отзыва.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результатам весенней сессии</a:t>
            </a:r>
            <a:r>
              <a:rPr lang="ru-RU" baseline="0" dirty="0"/>
              <a:t> 2021: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Приняли участие 85 регионов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Охват школ – 40% (15 927 школ )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2 241 002 просмотров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Преимущества онлайн-уроков:</a:t>
            </a:r>
          </a:p>
          <a:p>
            <a:pPr lvl="0"/>
            <a:r>
              <a:rPr lang="ru-RU" b="1" dirty="0"/>
              <a:t>Доступность</a:t>
            </a:r>
            <a:r>
              <a:rPr lang="ru-RU" dirty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/>
              <a:t>Стандарты</a:t>
            </a:r>
            <a:r>
              <a:rPr lang="ru-RU" dirty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/>
              <a:t>Интеграция</a:t>
            </a:r>
            <a:r>
              <a:rPr lang="ru-RU" dirty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/>
              <a:t>«Живые коммуникации»</a:t>
            </a:r>
            <a:r>
              <a:rPr lang="ru-RU" dirty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/>
          </a:p>
          <a:p>
            <a:r>
              <a:rPr lang="ru-RU" dirty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Познакомить 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Как принять участие?</a:t>
            </a:r>
          </a:p>
          <a:p>
            <a:r>
              <a:rPr lang="ru-RU" dirty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</a:p>
          <a:p>
            <a:pPr lvl="0"/>
            <a:r>
              <a:rPr lang="ru-RU" dirty="0"/>
              <a:t>Выбрать тему, дату и  время урока на сайте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dni-fg.ru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Подать заявку для предварительной регистрации.</a:t>
            </a:r>
          </a:p>
          <a:p>
            <a:pPr lvl="0"/>
            <a:r>
              <a:rPr lang="ru-RU" dirty="0"/>
              <a:t>Принять участие в онлайн-уроке, накануне проверить оборудование.</a:t>
            </a:r>
          </a:p>
          <a:p>
            <a:pPr lvl="0"/>
            <a:r>
              <a:rPr lang="ru-RU" dirty="0"/>
              <a:t>Отправить отзыв организаторам.</a:t>
            </a:r>
          </a:p>
          <a:p>
            <a:pPr lvl="0"/>
            <a:r>
              <a:rPr lang="ru-RU" dirty="0"/>
              <a:t>Получить сертификат после обработки отзыва.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9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результатам весенней сессии</a:t>
            </a:r>
            <a:r>
              <a:rPr lang="ru-RU" baseline="0" dirty="0"/>
              <a:t> 2021: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Приняли участие 85 регионов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Охват школ – 40% (15 927 школ )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2 241 002 просмотров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Преимущества онлайн-уроков:</a:t>
            </a:r>
          </a:p>
          <a:p>
            <a:pPr lvl="0"/>
            <a:r>
              <a:rPr lang="ru-RU" b="1" dirty="0"/>
              <a:t>Доступность</a:t>
            </a:r>
            <a:r>
              <a:rPr lang="ru-RU" dirty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/>
              <a:t>Стандарты</a:t>
            </a:r>
            <a:r>
              <a:rPr lang="ru-RU" dirty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/>
              <a:t>Интеграция</a:t>
            </a:r>
            <a:r>
              <a:rPr lang="ru-RU" dirty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/>
              <a:t>«Живые коммуникации»</a:t>
            </a:r>
            <a:r>
              <a:rPr lang="ru-RU" dirty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/>
          </a:p>
          <a:p>
            <a:r>
              <a:rPr lang="ru-RU" dirty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Познакомить 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Как принять участие?</a:t>
            </a:r>
          </a:p>
          <a:p>
            <a:r>
              <a:rPr lang="ru-RU" dirty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</a:p>
          <a:p>
            <a:pPr lvl="0"/>
            <a:r>
              <a:rPr lang="ru-RU" dirty="0"/>
              <a:t>Выбрать тему, дату и  время урока на сайте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dni-fg.ru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Подать заявку для предварительной регистрации.</a:t>
            </a:r>
          </a:p>
          <a:p>
            <a:pPr lvl="0"/>
            <a:r>
              <a:rPr lang="ru-RU" dirty="0"/>
              <a:t>Принять участие в онлайн-уроке, накануне проверить оборудование.</a:t>
            </a:r>
          </a:p>
          <a:p>
            <a:pPr lvl="0"/>
            <a:r>
              <a:rPr lang="ru-RU" dirty="0"/>
              <a:t>Отправить отзыв организаторам.</a:t>
            </a:r>
          </a:p>
          <a:p>
            <a:pPr lvl="0"/>
            <a:r>
              <a:rPr lang="ru-RU" dirty="0"/>
              <a:t>Получить сертификат после обработки отзыва.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2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результатам весенней сессии</a:t>
            </a:r>
            <a:r>
              <a:rPr lang="ru-RU" baseline="0" dirty="0"/>
              <a:t> 2021: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Приняли участие 85 регионов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Охват школ – 40% (15 927 школ )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2 241 002 просмотров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Преимущества онлайн-уроков:</a:t>
            </a:r>
          </a:p>
          <a:p>
            <a:pPr lvl="0"/>
            <a:r>
              <a:rPr lang="ru-RU" b="1" dirty="0"/>
              <a:t>Доступность</a:t>
            </a:r>
            <a:r>
              <a:rPr lang="ru-RU" dirty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/>
              <a:t>Стандарты</a:t>
            </a:r>
            <a:r>
              <a:rPr lang="ru-RU" dirty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/>
              <a:t>Интеграция</a:t>
            </a:r>
            <a:r>
              <a:rPr lang="ru-RU" dirty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/>
              <a:t>«Живые коммуникации»</a:t>
            </a:r>
            <a:r>
              <a:rPr lang="ru-RU" dirty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/>
          </a:p>
          <a:p>
            <a:r>
              <a:rPr lang="ru-RU" dirty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Познакомить 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Как принять участие?</a:t>
            </a:r>
          </a:p>
          <a:p>
            <a:r>
              <a:rPr lang="ru-RU" dirty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</a:p>
          <a:p>
            <a:pPr lvl="0"/>
            <a:r>
              <a:rPr lang="ru-RU" dirty="0"/>
              <a:t>Выбрать тему, дату и  время урока на сайте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dni-fg.ru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Подать заявку для предварительной регистрации.</a:t>
            </a:r>
          </a:p>
          <a:p>
            <a:pPr lvl="0"/>
            <a:r>
              <a:rPr lang="ru-RU" dirty="0"/>
              <a:t>Принять участие в онлайн-уроке, накануне проверить оборудование.</a:t>
            </a:r>
          </a:p>
          <a:p>
            <a:pPr lvl="0"/>
            <a:r>
              <a:rPr lang="ru-RU" dirty="0"/>
              <a:t>Отправить отзыв организаторам.</a:t>
            </a:r>
          </a:p>
          <a:p>
            <a:pPr lvl="0"/>
            <a:r>
              <a:rPr lang="ru-RU" dirty="0"/>
              <a:t>Получить сертификат после обработки отзыва.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1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результатам весенней сессии</a:t>
            </a:r>
            <a:r>
              <a:rPr lang="ru-RU" baseline="0" dirty="0"/>
              <a:t> 2021: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Приняли участие 85 регионов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Охват школ – 40% (15 927 школ )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2 241 002 просмотров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Преимущества онлайн-уроков:</a:t>
            </a:r>
          </a:p>
          <a:p>
            <a:pPr lvl="0"/>
            <a:r>
              <a:rPr lang="ru-RU" b="1" dirty="0"/>
              <a:t>Доступность</a:t>
            </a:r>
            <a:r>
              <a:rPr lang="ru-RU" dirty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/>
              <a:t>Стандарты</a:t>
            </a:r>
            <a:r>
              <a:rPr lang="ru-RU" dirty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/>
              <a:t>Интеграция</a:t>
            </a:r>
            <a:r>
              <a:rPr lang="ru-RU" dirty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/>
              <a:t>«Живые коммуникации»</a:t>
            </a:r>
            <a:r>
              <a:rPr lang="ru-RU" dirty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/>
          </a:p>
          <a:p>
            <a:r>
              <a:rPr lang="ru-RU" dirty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Познакомить 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Как принять участие?</a:t>
            </a:r>
          </a:p>
          <a:p>
            <a:r>
              <a:rPr lang="ru-RU" dirty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</a:p>
          <a:p>
            <a:pPr lvl="0"/>
            <a:r>
              <a:rPr lang="ru-RU" dirty="0"/>
              <a:t>Выбрать тему, дату и  время урока на сайте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dni-fg.ru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Подать заявку для предварительной регистрации.</a:t>
            </a:r>
          </a:p>
          <a:p>
            <a:pPr lvl="0"/>
            <a:r>
              <a:rPr lang="ru-RU" dirty="0"/>
              <a:t>Принять участие в онлайн-уроке, накануне проверить оборудование.</a:t>
            </a:r>
          </a:p>
          <a:p>
            <a:pPr lvl="0"/>
            <a:r>
              <a:rPr lang="ru-RU" dirty="0"/>
              <a:t>Отправить отзыв организаторам.</a:t>
            </a:r>
          </a:p>
          <a:p>
            <a:pPr lvl="0"/>
            <a:r>
              <a:rPr lang="ru-RU" dirty="0"/>
              <a:t>Получить сертификат после обработки отзыва.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83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результатам весенней сессии</a:t>
            </a:r>
            <a:r>
              <a:rPr lang="ru-RU" baseline="0" dirty="0"/>
              <a:t> 2021: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Приняли участие 85 регионов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Охват школ – 40% (15 927 школ )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2 241 002 просмотров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Преимущества онлайн-уроков:</a:t>
            </a:r>
          </a:p>
          <a:p>
            <a:pPr lvl="0"/>
            <a:r>
              <a:rPr lang="ru-RU" b="1" dirty="0"/>
              <a:t>Доступность</a:t>
            </a:r>
            <a:r>
              <a:rPr lang="ru-RU" dirty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/>
              <a:t>Стандарты</a:t>
            </a:r>
            <a:r>
              <a:rPr lang="ru-RU" dirty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/>
              <a:t>Интеграция</a:t>
            </a:r>
            <a:r>
              <a:rPr lang="ru-RU" dirty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/>
              <a:t>«Живые коммуникации»</a:t>
            </a:r>
            <a:r>
              <a:rPr lang="ru-RU" dirty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/>
          </a:p>
          <a:p>
            <a:r>
              <a:rPr lang="ru-RU" dirty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Познакомить 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Как принять участие?</a:t>
            </a:r>
          </a:p>
          <a:p>
            <a:r>
              <a:rPr lang="ru-RU" dirty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</a:p>
          <a:p>
            <a:pPr lvl="0"/>
            <a:r>
              <a:rPr lang="ru-RU" dirty="0"/>
              <a:t>Выбрать тему, дату и  время урока на сайте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dni-fg.ru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Подать заявку для предварительной регистрации.</a:t>
            </a:r>
          </a:p>
          <a:p>
            <a:pPr lvl="0"/>
            <a:r>
              <a:rPr lang="ru-RU" dirty="0"/>
              <a:t>Принять участие в онлайн-уроке, накануне проверить оборудование.</a:t>
            </a:r>
          </a:p>
          <a:p>
            <a:pPr lvl="0"/>
            <a:r>
              <a:rPr lang="ru-RU" dirty="0"/>
              <a:t>Отправить отзыв организаторам.</a:t>
            </a:r>
          </a:p>
          <a:p>
            <a:pPr lvl="0"/>
            <a:r>
              <a:rPr lang="ru-RU" dirty="0"/>
              <a:t>Получить сертификат после обработки отзыва.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5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71" r:id="rId3"/>
    <p:sldLayoutId id="2147483672" r:id="rId4"/>
    <p:sldLayoutId id="2147483658" r:id="rId5"/>
    <p:sldLayoutId id="2147483657" r:id="rId6"/>
    <p:sldLayoutId id="2147483650" r:id="rId7"/>
    <p:sldLayoutId id="2147483651" r:id="rId8"/>
    <p:sldLayoutId id="2147483652" r:id="rId9"/>
    <p:sldLayoutId id="2147483669" r:id="rId10"/>
    <p:sldLayoutId id="2147483653" r:id="rId11"/>
    <p:sldLayoutId id="2147483654" r:id="rId12"/>
    <p:sldLayoutId id="2147483655" r:id="rId13"/>
    <p:sldLayoutId id="2147483656" r:id="rId14"/>
    <p:sldLayoutId id="2147483668" r:id="rId15"/>
    <p:sldLayoutId id="2147483662" r:id="rId16"/>
    <p:sldLayoutId id="2147483673" r:id="rId17"/>
    <p:sldLayoutId id="2147483674" r:id="rId18"/>
    <p:sldLayoutId id="2147483663" r:id="rId19"/>
    <p:sldLayoutId id="2147483675" r:id="rId20"/>
    <p:sldLayoutId id="2147483676" r:id="rId21"/>
    <p:sldLayoutId id="2147483666" r:id="rId22"/>
    <p:sldLayoutId id="2147483667" r:id="rId23"/>
    <p:sldLayoutId id="2147483664" r:id="rId24"/>
    <p:sldLayoutId id="2147483665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ni-fg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ligra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mailto:otchet@doligra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lg178@yandex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dni-fg.ru/" TargetMode="External"/><Relationship Id="rId4" Type="http://schemas.openxmlformats.org/officeDocument/2006/relationships/hyperlink" Target="mailto:chernovayuyu@gov-murman.ru&#1087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8" y="4087841"/>
            <a:ext cx="10583861" cy="2117725"/>
          </a:xfrm>
        </p:spPr>
        <p:txBody>
          <a:bodyPr/>
          <a:lstStyle/>
          <a:p>
            <a:r>
              <a:rPr lang="ru-RU" sz="2800" dirty="0"/>
              <a:t>ВНЕДРЕНИЕ</a:t>
            </a:r>
            <a:endParaRPr lang="en-US" sz="2800" dirty="0"/>
          </a:p>
          <a:p>
            <a:r>
              <a:rPr lang="ru-RU" sz="2800" dirty="0"/>
              <a:t>ФИНАНСОВОЙ ГРАМОТНОСТИ-онлайн уроков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В ОБРАЗОВАТЕЛЬНЫЙ ПРОЦЕСС</a:t>
            </a:r>
            <a:endParaRPr lang="en-US" sz="2800" dirty="0"/>
          </a:p>
          <a:p>
            <a:r>
              <a:rPr lang="ru-RU" sz="2800" dirty="0"/>
              <a:t>общеобразовательных организаций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FE3864-6570-415C-B3DA-EE5E1FDAB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202</a:t>
            </a:r>
            <a:r>
              <a:rPr lang="en-US" dirty="0"/>
              <a:t>3</a:t>
            </a:r>
            <a:r>
              <a:rPr lang="ru-RU" dirty="0"/>
              <a:t> г.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6FFFBAE-D178-BF40-9D37-61B1970F25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37859" y="824614"/>
            <a:ext cx="2658928" cy="26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Онлайн-уроки по финансовой грамотности для школьников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10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433387" y="2476184"/>
            <a:ext cx="76754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Выбрать тему, дату и  время урока на сайте </a:t>
            </a:r>
            <a:r>
              <a:rPr lang="en-GB" b="1" dirty="0">
                <a:hlinkClick r:id="rId3"/>
              </a:rPr>
              <a:t>http://dni-fg.ru</a:t>
            </a:r>
            <a:endParaRPr lang="en-GB" b="1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en-GB" b="1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Подать заявку для предварительной регистрации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Принять участие в онлайн-уроке, накануне проверить оборудование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Отправить отзыв организаторам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Получить сертификат после обработки отзыва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FF69F9-C34A-DA43-A748-78A21C5EC740}"/>
              </a:ext>
            </a:extLst>
          </p:cNvPr>
          <p:cNvSpPr txBox="1"/>
          <p:nvPr/>
        </p:nvSpPr>
        <p:spPr>
          <a:xfrm>
            <a:off x="433387" y="1764360"/>
            <a:ext cx="289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/>
              <a:t>Как принять участие?</a:t>
            </a:r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A81E0-4AAB-B646-AAB3-A695F6740B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283" y="1919064"/>
            <a:ext cx="5894717" cy="34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82BB"/>
                </a:solidFill>
              </a:rPr>
              <a:t>Онлайн-уроки финансовой грамотности Банка России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888A8D"/>
                </a:solidFill>
              </a:rPr>
              <a:t>Информационные проекты Банка России в сфере финансового просвещения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B300AC-3CE9-481C-B530-E40E563661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87" y="1828800"/>
            <a:ext cx="5424074" cy="47045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C2BEB2-20AB-4023-B3A1-DCE727510D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7013" y="1828800"/>
            <a:ext cx="5181598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7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Дол-игра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99C2E5-FB5E-E248-990D-A765778212F4}"/>
              </a:ext>
            </a:extLst>
          </p:cNvPr>
          <p:cNvSpPr txBox="1"/>
          <p:nvPr/>
        </p:nvSpPr>
        <p:spPr>
          <a:xfrm flipH="1">
            <a:off x="345077" y="2325466"/>
            <a:ext cx="6590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Скачать игру на сайте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  <a:hlinkClick r:id="rId3"/>
              </a:rPr>
              <a:t>http://doligra.ru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Провести игру с учениками или отдыхающими ДОЛ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Отправить организаторам заполненную форму отчета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и несколько фотографий процесса игры по адресу </a:t>
            </a:r>
            <a:r>
              <a:rPr lang="ru-RU" b="1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otchet@doligra.ru</a:t>
            </a: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3"/>
              </a:buClr>
              <a:buFont typeface="+mj-lt"/>
              <a:buAutoNum type="arabicPeriod"/>
              <a:defRPr/>
            </a:pP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После обработки отчета в ответ будет направлен сертификат участника</a:t>
            </a: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B394B1C-0425-7943-8D4E-6827F443D352}"/>
              </a:ext>
            </a:extLst>
          </p:cNvPr>
          <p:cNvSpPr txBox="1">
            <a:spLocks/>
          </p:cNvSpPr>
          <p:nvPr/>
        </p:nvSpPr>
        <p:spPr>
          <a:xfrm>
            <a:off x="433387" y="1878403"/>
            <a:ext cx="9974703" cy="3738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Как принять участие?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B4711B-D4C7-7D4E-B9D4-D95D8689B5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19" y="1919064"/>
            <a:ext cx="4711881" cy="34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Игры по финансовой грамотности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88A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Информационные проекты Банка России в сфере финансового просвещения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888A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888A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3DCB15-4323-426C-8810-BFBC9665F3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86" y="1714499"/>
            <a:ext cx="2031518" cy="41694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FD7AA9-41F8-44A9-9D41-0505FBDA51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0435" y="1714498"/>
            <a:ext cx="2031518" cy="4169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1FA5B2-E1C9-45F9-A8C0-03A043E680E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6510" y="1714499"/>
            <a:ext cx="1977056" cy="41694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44C173-4C9F-4797-9C97-33D419B50F1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1216" y="1714498"/>
            <a:ext cx="1921566" cy="42386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988EAD9-1E9F-41EB-BCFC-0358F1AC9E6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87339" y="1714498"/>
            <a:ext cx="2071271" cy="42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xmlns="" id="{49F6CB30-9C73-AC4C-AD65-86E1B40DEC29}"/>
              </a:ext>
            </a:extLst>
          </p:cNvPr>
          <p:cNvSpPr/>
          <p:nvPr/>
        </p:nvSpPr>
        <p:spPr>
          <a:xfrm>
            <a:off x="4762500" y="5557748"/>
            <a:ext cx="687705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646E91-5AA0-3289-A51D-1D7BDCE809DC}"/>
              </a:ext>
            </a:extLst>
          </p:cNvPr>
          <p:cNvSpPr txBox="1"/>
          <p:nvPr/>
        </p:nvSpPr>
        <p:spPr>
          <a:xfrm>
            <a:off x="476237" y="1108869"/>
            <a:ext cx="10715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Направлять сводную информацию об участии образовательных организаций в онлайн-уроках на адреса электронной почты: </a:t>
            </a:r>
            <a:r>
              <a:rPr lang="en-US" sz="2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elg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178@</a:t>
            </a:r>
            <a:r>
              <a:rPr lang="en-US" sz="2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yandex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sz="2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ru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chernovayuyu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@</a:t>
            </a: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gov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-</a:t>
            </a:r>
            <a:r>
              <a:rPr lang="en-US" sz="2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murman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2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ru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 февраля, 1 марта, 15 марта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F9C1852E-F7BC-55F1-FBF3-642720665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45858"/>
              </p:ext>
            </p:extLst>
          </p:nvPr>
        </p:nvGraphicFramePr>
        <p:xfrm>
          <a:off x="2057400" y="3568698"/>
          <a:ext cx="7975599" cy="3149602"/>
        </p:xfrm>
        <a:graphic>
          <a:graphicData uri="http://schemas.openxmlformats.org/drawingml/2006/table">
            <a:tbl>
              <a:tblPr firstRow="1" firstCol="1" bandRow="1"/>
              <a:tblGrid>
                <a:gridCol w="546274">
                  <a:extLst>
                    <a:ext uri="{9D8B030D-6E8A-4147-A177-3AD203B41FA5}">
                      <a16:colId xmlns:a16="http://schemas.microsoft.com/office/drawing/2014/main" xmlns="" val="1691887705"/>
                    </a:ext>
                  </a:extLst>
                </a:gridCol>
                <a:gridCol w="2884327">
                  <a:extLst>
                    <a:ext uri="{9D8B030D-6E8A-4147-A177-3AD203B41FA5}">
                      <a16:colId xmlns:a16="http://schemas.microsoft.com/office/drawing/2014/main" xmlns="" val="1173692141"/>
                    </a:ext>
                  </a:extLst>
                </a:gridCol>
                <a:gridCol w="1540897">
                  <a:extLst>
                    <a:ext uri="{9D8B030D-6E8A-4147-A177-3AD203B41FA5}">
                      <a16:colId xmlns:a16="http://schemas.microsoft.com/office/drawing/2014/main" xmlns="" val="2057498352"/>
                    </a:ext>
                  </a:extLst>
                </a:gridCol>
                <a:gridCol w="1311057">
                  <a:extLst>
                    <a:ext uri="{9D8B030D-6E8A-4147-A177-3AD203B41FA5}">
                      <a16:colId xmlns:a16="http://schemas.microsoft.com/office/drawing/2014/main" xmlns="" val="2564839209"/>
                    </a:ext>
                  </a:extLst>
                </a:gridCol>
                <a:gridCol w="1693044">
                  <a:extLst>
                    <a:ext uri="{9D8B030D-6E8A-4147-A177-3AD203B41FA5}">
                      <a16:colId xmlns:a16="http://schemas.microsoft.com/office/drawing/2014/main" xmlns="" val="3058524248"/>
                    </a:ext>
                  </a:extLst>
                </a:gridCol>
              </a:tblGrid>
              <a:tr h="2165350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b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образовательной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(по уставу)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проведения онлайн-уроков по финансовой грамотности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Номер полученного сертификата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Адрес электронной почты, указанный при регистрации на сайте </a:t>
                      </a:r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5"/>
                        </a:rPr>
                        <a:t>https://dni-fg.ru/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5970278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525946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4913798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3958700"/>
                  </a:ext>
                </a:extLst>
              </a:tr>
            </a:tbl>
          </a:graphicData>
        </a:graphic>
      </p:graphicFrame>
      <p:sp>
        <p:nvSpPr>
          <p:cNvPr id="9" name="Rectangle 1">
            <a:hlinkClick r:id="rId5"/>
            <a:extLst>
              <a:ext uri="{FF2B5EF4-FFF2-40B4-BE49-F238E27FC236}">
                <a16:creationId xmlns:a16="http://schemas.microsoft.com/office/drawing/2014/main" xmlns="" id="{21C4AA82-9C4B-727C-51CE-C4C88D4D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568" y="4185634"/>
            <a:ext cx="13333817" cy="7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1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550" y="406400"/>
            <a:ext cx="4347210" cy="487680"/>
          </a:xfrm>
        </p:spPr>
        <p:txBody>
          <a:bodyPr/>
          <a:lstStyle/>
          <a:p>
            <a:pPr algn="ctr"/>
            <a:r>
              <a:rPr lang="ru-RU" sz="2400" b="1" dirty="0"/>
              <a:t>ПОДВЕДЕНИЕ  ИТОГОВ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1471612" y="1128712"/>
            <a:ext cx="8698230" cy="5121057"/>
            <a:chOff x="1601787" y="1701777"/>
            <a:chExt cx="5940425" cy="3454445"/>
          </a:xfrm>
        </p:grpSpPr>
        <p:pic>
          <p:nvPicPr>
            <p:cNvPr id="6" name="Рисунок 5" descr="http://money-in.org/wp-content/uploads/2015/12/finansovaia-gramotnost-cb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1787" y="1701777"/>
              <a:ext cx="5940425" cy="345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http://money-in.org/wp-content/uploads/2015/12/finansovaia-gramotnost-cb.jpg"/>
            <p:cNvPicPr/>
            <p:nvPr/>
          </p:nvPicPr>
          <p:blipFill>
            <a:blip r:embed="rId3" cstate="print"/>
            <a:srcRect l="6013" t="8272" r="79556" b="89660"/>
            <a:stretch>
              <a:fillRect/>
            </a:stretch>
          </p:blipFill>
          <p:spPr bwMode="auto">
            <a:xfrm>
              <a:off x="2081194" y="2152640"/>
              <a:ext cx="1419236" cy="7762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Рисунок 7" descr="http://money-in.org/wp-content/uploads/2015/12/finansovaia-gramotnost-cb.jpg"/>
            <p:cNvPicPr/>
            <p:nvPr/>
          </p:nvPicPr>
          <p:blipFill>
            <a:blip r:embed="rId3" cstate="print"/>
            <a:srcRect l="6013" t="8272" r="79556" b="89660"/>
            <a:stretch>
              <a:fillRect/>
            </a:stretch>
          </p:blipFill>
          <p:spPr bwMode="auto">
            <a:xfrm>
              <a:off x="2233594" y="2305040"/>
              <a:ext cx="1419236" cy="7762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Рисунок 8" descr="http://money-in.org/wp-content/uploads/2015/12/finansovaia-gramotnost-cb.jpg"/>
            <p:cNvPicPr/>
            <p:nvPr/>
          </p:nvPicPr>
          <p:blipFill>
            <a:blip r:embed="rId3" cstate="print"/>
            <a:srcRect l="6013" t="8272" r="79556" b="89660"/>
            <a:stretch>
              <a:fillRect/>
            </a:stretch>
          </p:blipFill>
          <p:spPr bwMode="auto">
            <a:xfrm>
              <a:off x="2385994" y="2457440"/>
              <a:ext cx="1419236" cy="7762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Рисунок 9" descr="http://money-in.org/wp-content/uploads/2015/12/finansovaia-gramotnost-cb.jpg"/>
            <p:cNvPicPr/>
            <p:nvPr/>
          </p:nvPicPr>
          <p:blipFill>
            <a:blip r:embed="rId3" cstate="print"/>
            <a:srcRect l="6013" t="8272" r="79556" b="89660"/>
            <a:stretch>
              <a:fillRect/>
            </a:stretch>
          </p:blipFill>
          <p:spPr bwMode="auto">
            <a:xfrm rot="303347">
              <a:off x="1708191" y="2245754"/>
              <a:ext cx="3412425" cy="225841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RightFacing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Рисунок 10" descr="http://money-in.org/wp-content/uploads/2015/12/finansovaia-gramotnost-cb.jpg"/>
            <p:cNvPicPr/>
            <p:nvPr/>
          </p:nvPicPr>
          <p:blipFill>
            <a:blip r:embed="rId3" cstate="print"/>
            <a:srcRect l="6013" t="8272" r="79556" b="89660"/>
            <a:stretch>
              <a:fillRect/>
            </a:stretch>
          </p:blipFill>
          <p:spPr bwMode="auto">
            <a:xfrm rot="364441">
              <a:off x="4497090" y="2215577"/>
              <a:ext cx="604388" cy="148811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RightFacing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2" name="Прямоугольник 11"/>
          <p:cNvSpPr/>
          <p:nvPr/>
        </p:nvSpPr>
        <p:spPr>
          <a:xfrm>
            <a:off x="2188805" y="1810458"/>
            <a:ext cx="3483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 посмотреть каждой школе Онлайн-уроки 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dni-fg.ru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96731" y="2865431"/>
            <a:ext cx="3332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1-2 раза каждой школе и</a:t>
            </a:r>
            <a:r>
              <a:rPr lang="ru-RU" sz="1200" b="1" dirty="0">
                <a:solidFill>
                  <a:schemeClr val="bg1"/>
                </a:solidFill>
              </a:rPr>
              <a:t>спользовать проект Банка России игры по финансовой грамотности (для закрепления материала/внеурочная деятельность)</a:t>
            </a:r>
          </a:p>
          <a:p>
            <a:pPr algn="just"/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277600" y="176983"/>
            <a:ext cx="698059" cy="604684"/>
            <a:chOff x="11277600" y="176983"/>
            <a:chExt cx="698059" cy="604684"/>
          </a:xfrm>
        </p:grpSpPr>
        <p:sp>
          <p:nvSpPr>
            <p:cNvPr id="20" name="Овал 19"/>
            <p:cNvSpPr/>
            <p:nvPr/>
          </p:nvSpPr>
          <p:spPr>
            <a:xfrm>
              <a:off x="11400472" y="176983"/>
              <a:ext cx="575187" cy="604684"/>
            </a:xfrm>
            <a:prstGeom prst="ellips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11277600" y="259899"/>
              <a:ext cx="6243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40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13</a:t>
              </a: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316480" y="344236"/>
            <a:ext cx="8595360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3472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xmlns="" id="{2B34A0B3-1F63-0748-910A-25CA9D56DD17}"/>
              </a:ext>
            </a:extLst>
          </p:cNvPr>
          <p:cNvSpPr/>
          <p:nvPr/>
        </p:nvSpPr>
        <p:spPr>
          <a:xfrm>
            <a:off x="7759712" y="3962400"/>
            <a:ext cx="42925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МУЗЕЙ  ДЕНЕГ  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УЛ.ПРОФСОЮЗОВ, ДОМ 11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xmlns="" id="{49F6CB30-9C73-AC4C-AD65-86E1B40DEC29}"/>
              </a:ext>
            </a:extLst>
          </p:cNvPr>
          <p:cNvSpPr/>
          <p:nvPr/>
        </p:nvSpPr>
        <p:spPr>
          <a:xfrm>
            <a:off x="4762500" y="5557748"/>
            <a:ext cx="687705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запись по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(8 815 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680-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</a:t>
            </a:r>
          </a:p>
        </p:txBody>
      </p:sp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xmlns="" id="{78A41CC7-951D-C340-B731-C20EF50F199C}"/>
              </a:ext>
            </a:extLst>
          </p:cNvPr>
          <p:cNvSpPr/>
          <p:nvPr/>
        </p:nvSpPr>
        <p:spPr>
          <a:xfrm>
            <a:off x="1012576" y="4440297"/>
            <a:ext cx="4864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а</a:t>
            </a: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xmlns="" id="{0C16D19D-F1D7-DD4F-9190-66A63214435A}"/>
              </a:ext>
            </a:extLst>
          </p:cNvPr>
          <p:cNvSpPr/>
          <p:nvPr/>
        </p:nvSpPr>
        <p:spPr>
          <a:xfrm>
            <a:off x="1519298" y="5975811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hk.ru/group/</a:t>
            </a:r>
            <a:r>
              <a:rPr lang="en-US" sz="1400" dirty="0" err="1">
                <a:solidFill>
                  <a:schemeClr val="bg1"/>
                </a:solidFill>
              </a:rPr>
              <a:t>finprosvet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E622A0E-F3A7-ABEB-FA27-BB73A53F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3" y="1149340"/>
            <a:ext cx="7619999" cy="57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2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20BD7F-4CE7-1441-87F1-33BB8F836350}"/>
              </a:ext>
            </a:extLst>
          </p:cNvPr>
          <p:cNvSpPr txBox="1"/>
          <p:nvPr/>
        </p:nvSpPr>
        <p:spPr>
          <a:xfrm>
            <a:off x="1012576" y="3717757"/>
            <a:ext cx="508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Начните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внедрять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финансовую грамотность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сейчас</a:t>
            </a: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xmlns="" id="{2B34A0B3-1F63-0748-910A-25CA9D56DD17}"/>
              </a:ext>
            </a:extLst>
          </p:cNvPr>
          <p:cNvSpPr/>
          <p:nvPr/>
        </p:nvSpPr>
        <p:spPr>
          <a:xfrm>
            <a:off x="7870349" y="3981450"/>
            <a:ext cx="3921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Гайдукова Елена Леонидовна 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экономист экономического отдела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Отделения Банка России по Мурманской области</a:t>
            </a: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xmlns="" id="{49F6CB30-9C73-AC4C-AD65-86E1B40DEC29}"/>
              </a:ext>
            </a:extLst>
          </p:cNvPr>
          <p:cNvSpPr/>
          <p:nvPr/>
        </p:nvSpPr>
        <p:spPr>
          <a:xfrm>
            <a:off x="4762500" y="5557748"/>
            <a:ext cx="68770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(8 815 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680-274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63F8E2A9-CE0A-3F48-BC1C-DD2879B253E7}"/>
              </a:ext>
            </a:extLst>
          </p:cNvPr>
          <p:cNvSpPr/>
          <p:nvPr/>
        </p:nvSpPr>
        <p:spPr>
          <a:xfrm>
            <a:off x="7947986" y="5975811"/>
            <a:ext cx="322801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моб. +7-902-282-87-57</a:t>
            </a:r>
          </a:p>
        </p:txBody>
      </p:sp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xmlns="" id="{78A41CC7-951D-C340-B731-C20EF50F199C}"/>
              </a:ext>
            </a:extLst>
          </p:cNvPr>
          <p:cNvSpPr/>
          <p:nvPr/>
        </p:nvSpPr>
        <p:spPr>
          <a:xfrm>
            <a:off x="1012576" y="4440297"/>
            <a:ext cx="4864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актуальная информация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в социальных сетях</a:t>
            </a:r>
          </a:p>
        </p:txBody>
      </p:sp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xmlns="" id="{753BA516-6898-B94E-AEA4-95F6A5416B92}"/>
              </a:ext>
            </a:extLst>
          </p:cNvPr>
          <p:cNvSpPr/>
          <p:nvPr/>
        </p:nvSpPr>
        <p:spPr>
          <a:xfrm>
            <a:off x="1519298" y="5484103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vk.com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finprosv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xmlns="" id="{0C16D19D-F1D7-DD4F-9190-66A63214435A}"/>
              </a:ext>
            </a:extLst>
          </p:cNvPr>
          <p:cNvSpPr/>
          <p:nvPr/>
        </p:nvSpPr>
        <p:spPr>
          <a:xfrm>
            <a:off x="1519298" y="5975811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ok.ru</a:t>
            </a:r>
            <a:r>
              <a:rPr lang="en-US" sz="1400" dirty="0">
                <a:solidFill>
                  <a:schemeClr val="bg1"/>
                </a:solidFill>
              </a:rPr>
              <a:t>/group/</a:t>
            </a:r>
            <a:r>
              <a:rPr lang="en-US" sz="1400" dirty="0" err="1">
                <a:solidFill>
                  <a:schemeClr val="bg1"/>
                </a:solidFill>
              </a:rPr>
              <a:t>finprosvet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126BD910-E21C-FE4E-928C-83AED695F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8834" y="5511991"/>
            <a:ext cx="252000" cy="252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C7A5BDA6-800C-2D4A-A4CC-AA966FB0ED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8834" y="600369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D641275-AD5A-1B44-88AD-F710FD51F0C6}"/>
              </a:ext>
            </a:extLst>
          </p:cNvPr>
          <p:cNvSpPr/>
          <p:nvPr/>
        </p:nvSpPr>
        <p:spPr>
          <a:xfrm>
            <a:off x="2593674" y="1942860"/>
            <a:ext cx="3124200" cy="1981200"/>
          </a:xfrm>
          <a:prstGeom prst="roundRect">
            <a:avLst>
              <a:gd name="adj" fmla="val 64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3E1D4D6-B1BE-EB46-98FC-B4EB1A3706D4}"/>
              </a:ext>
            </a:extLst>
          </p:cNvPr>
          <p:cNvSpPr/>
          <p:nvPr/>
        </p:nvSpPr>
        <p:spPr>
          <a:xfrm>
            <a:off x="2692159" y="2035834"/>
            <a:ext cx="2924115" cy="7587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Проекты Банка России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09C59BC-BA69-3546-BE7E-526F3B220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12543" y="2195972"/>
            <a:ext cx="1667691" cy="471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EA11F4-9099-0541-8416-2AFB49A753E7}"/>
              </a:ext>
            </a:extLst>
          </p:cNvPr>
          <p:cNvSpPr txBox="1"/>
          <p:nvPr/>
        </p:nvSpPr>
        <p:spPr>
          <a:xfrm>
            <a:off x="2650059" y="2990014"/>
            <a:ext cx="30083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/>
              <a:t>Просветительский ресурс</a:t>
            </a:r>
            <a:br>
              <a:rPr lang="ru-RU" sz="1400" dirty="0"/>
            </a:br>
            <a:r>
              <a:rPr lang="ru-RU" sz="1400" dirty="0"/>
              <a:t>«Финансовая культура»</a:t>
            </a:r>
            <a:br>
              <a:rPr lang="ru-RU" sz="1400" dirty="0"/>
            </a:br>
            <a:r>
              <a:rPr lang="en-GB" sz="1400" dirty="0" err="1"/>
              <a:t>fincult.info</a:t>
            </a:r>
            <a:endParaRPr lang="en-GB" sz="1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E520D9C-250D-D444-9B03-FF7B78F27D26}"/>
              </a:ext>
            </a:extLst>
          </p:cNvPr>
          <p:cNvSpPr/>
          <p:nvPr/>
        </p:nvSpPr>
        <p:spPr>
          <a:xfrm>
            <a:off x="6104625" y="1942860"/>
            <a:ext cx="3124200" cy="1981200"/>
          </a:xfrm>
          <a:prstGeom prst="roundRect">
            <a:avLst>
              <a:gd name="adj" fmla="val 64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9F06394-1D53-DC4B-80A0-6CAC6E482BD6}"/>
              </a:ext>
            </a:extLst>
          </p:cNvPr>
          <p:cNvSpPr/>
          <p:nvPr/>
        </p:nvSpPr>
        <p:spPr>
          <a:xfrm>
            <a:off x="6203110" y="2035834"/>
            <a:ext cx="2924115" cy="7587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688FB1-F9D6-AD45-9B1A-633792C81437}"/>
              </a:ext>
            </a:extLst>
          </p:cNvPr>
          <p:cNvSpPr txBox="1"/>
          <p:nvPr/>
        </p:nvSpPr>
        <p:spPr>
          <a:xfrm>
            <a:off x="6161010" y="3097736"/>
            <a:ext cx="3008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/>
              <a:t>Онлайн-уроки по финансовой грамотности</a:t>
            </a:r>
            <a:endParaRPr lang="en-GB" sz="14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8A9FEEF-7F40-C943-8762-3B4CD13AC1A7}"/>
              </a:ext>
            </a:extLst>
          </p:cNvPr>
          <p:cNvSpPr/>
          <p:nvPr/>
        </p:nvSpPr>
        <p:spPr>
          <a:xfrm>
            <a:off x="2593674" y="4271992"/>
            <a:ext cx="3124200" cy="1981200"/>
          </a:xfrm>
          <a:prstGeom prst="roundRect">
            <a:avLst>
              <a:gd name="adj" fmla="val 64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866D2C63-4CF1-3D4B-B9EC-15E17706DA68}"/>
              </a:ext>
            </a:extLst>
          </p:cNvPr>
          <p:cNvSpPr/>
          <p:nvPr/>
        </p:nvSpPr>
        <p:spPr>
          <a:xfrm>
            <a:off x="2692159" y="4364966"/>
            <a:ext cx="2924115" cy="758798"/>
          </a:xfrm>
          <a:prstGeom prst="roundRect">
            <a:avLst>
              <a:gd name="adj" fmla="val 148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4CA93D-D761-674B-8C78-6F2F0718FA86}"/>
              </a:ext>
            </a:extLst>
          </p:cNvPr>
          <p:cNvSpPr txBox="1"/>
          <p:nvPr/>
        </p:nvSpPr>
        <p:spPr>
          <a:xfrm>
            <a:off x="2650059" y="5540371"/>
            <a:ext cx="3008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/>
              <a:t>ДОЛ-игра</a:t>
            </a:r>
            <a:endParaRPr lang="en-GB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4F60E1C-6ABF-5B43-9E4A-026C41ED96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159" y="4364966"/>
            <a:ext cx="2924115" cy="758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47D5E44-2D65-5747-B604-86C0A3490E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1010" y="1981592"/>
            <a:ext cx="2915490" cy="7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Разработаны учебно-методические материалы</a:t>
            </a: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6074479" y="5476319"/>
            <a:ext cx="5144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Сборник математических задач для 1-11 классов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1387013" y="5476319"/>
            <a:ext cx="23165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УМК для 1-4 классов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C7C802E-CADD-EC44-8C06-C9AF9E139CEB}"/>
              </a:ext>
            </a:extLst>
          </p:cNvPr>
          <p:cNvCxnSpPr>
            <a:cxnSpLocks/>
          </p:cNvCxnSpPr>
          <p:nvPr/>
        </p:nvCxnSpPr>
        <p:spPr>
          <a:xfrm flipH="1">
            <a:off x="577184" y="5313635"/>
            <a:ext cx="4227199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1D2A56-1CDA-4646-9AF9-880B0083D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9" y="2239694"/>
            <a:ext cx="1988109" cy="273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D4BD84-DB65-A24A-B3AA-8B2465E14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24" y="1932233"/>
            <a:ext cx="2578550" cy="32522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30C8681-587E-7247-BB7A-FFE388A4FFA6}"/>
              </a:ext>
            </a:extLst>
          </p:cNvPr>
          <p:cNvSpPr txBox="1"/>
          <p:nvPr/>
        </p:nvSpPr>
        <p:spPr>
          <a:xfrm>
            <a:off x="1387013" y="5800357"/>
            <a:ext cx="23165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УМК для 8-9 классов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A9C7DE-C559-0840-AC4C-0DDF43227A74}"/>
              </a:ext>
            </a:extLst>
          </p:cNvPr>
          <p:cNvSpPr txBox="1"/>
          <p:nvPr/>
        </p:nvSpPr>
        <p:spPr>
          <a:xfrm>
            <a:off x="6074474" y="5761110"/>
            <a:ext cx="32709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Методические рекомендации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B5C2A83-7939-A244-B07C-771402C976A8}"/>
              </a:ext>
            </a:extLst>
          </p:cNvPr>
          <p:cNvCxnSpPr>
            <a:cxnSpLocks/>
          </p:cNvCxnSpPr>
          <p:nvPr/>
        </p:nvCxnSpPr>
        <p:spPr>
          <a:xfrm flipH="1">
            <a:off x="6443910" y="5313635"/>
            <a:ext cx="4227199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xmlns="" id="{8345B50A-A065-F148-8F30-9B5CEA267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06" y="2264298"/>
            <a:ext cx="2235110" cy="2792994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xmlns="" id="{1303C6BB-1EAB-284B-8615-35907ADA69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6" b="16162"/>
          <a:stretch/>
        </p:blipFill>
        <p:spPr>
          <a:xfrm>
            <a:off x="9163135" y="2281253"/>
            <a:ext cx="1507974" cy="21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0C5713-E0B0-28DE-7C55-5A1DBFF8D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068454"/>
            <a:ext cx="5727700" cy="55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6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3AA9B1-AEBC-6BB3-167A-7DCE6F343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1003300"/>
            <a:ext cx="5588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4BDB03-DF95-12CE-C453-A144B8056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952500"/>
            <a:ext cx="57658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7912E2-740A-5CA3-3CBD-7C5CDD461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980440"/>
            <a:ext cx="5217160" cy="52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5B17DF-3AFD-23F9-6C08-1E5147579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066800"/>
            <a:ext cx="5461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  <a:r>
              <a:rPr lang="en-US" dirty="0"/>
              <a:t> </a:t>
            </a:r>
            <a:r>
              <a:rPr lang="ru-RU" dirty="0"/>
              <a:t>общеобразовательных организаций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5145EB-0200-3D28-CA50-6DDB385E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63" y="985020"/>
            <a:ext cx="6226437" cy="56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2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6F92085EA59D46B56AD74CA55CD5EC" ma:contentTypeVersion="0" ma:contentTypeDescription="Создание документа." ma:contentTypeScope="" ma:versionID="6a85664af4947822114da268f52c85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912FC-05EA-4316-834B-20287B30E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2263</Words>
  <Application>Microsoft Office PowerPoint</Application>
  <PresentationFormat>Произвольный</PresentationFormat>
  <Paragraphs>327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Проекты Банка России</vt:lpstr>
      <vt:lpstr>Разработаны учебно-методические материалы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Онлайн-уроки по финансовой грамотности для школьников</vt:lpstr>
      <vt:lpstr>Онлайн-уроки финансовой грамотности Банка России</vt:lpstr>
      <vt:lpstr>Дол-игра</vt:lpstr>
      <vt:lpstr>Игры по финансовой грамотности</vt:lpstr>
      <vt:lpstr>Презентация PowerPoint</vt:lpstr>
      <vt:lpstr>ПОДВЕДЕНИЕ  ИТОГОВ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Антон Дороничев</cp:lastModifiedBy>
  <cp:revision>172</cp:revision>
  <cp:lastPrinted>2018-11-09T14:38:56Z</cp:lastPrinted>
  <dcterms:created xsi:type="dcterms:W3CDTF">2018-11-05T17:34:13Z</dcterms:created>
  <dcterms:modified xsi:type="dcterms:W3CDTF">2023-02-01T09:15:22Z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0x010100A56F92085EA59D46B56AD74CA55CD5EC</vt:lpwstr>
  </property>
</Properties>
</file>