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1" r:id="rId6"/>
    <p:sldId id="260" r:id="rId7"/>
    <p:sldId id="262" r:id="rId8"/>
    <p:sldId id="263" r:id="rId9"/>
    <p:sldId id="264" r:id="rId10"/>
    <p:sldId id="265" r:id="rId11"/>
    <p:sldId id="291" r:id="rId12"/>
    <p:sldId id="289" r:id="rId13"/>
    <p:sldId id="267" r:id="rId14"/>
    <p:sldId id="268" r:id="rId15"/>
    <p:sldId id="266" r:id="rId16"/>
    <p:sldId id="269" r:id="rId17"/>
    <p:sldId id="270" r:id="rId18"/>
    <p:sldId id="271" r:id="rId19"/>
    <p:sldId id="272" r:id="rId20"/>
    <p:sldId id="307" r:id="rId21"/>
    <p:sldId id="308" r:id="rId22"/>
    <p:sldId id="309" r:id="rId23"/>
    <p:sldId id="310" r:id="rId24"/>
    <p:sldId id="273" r:id="rId25"/>
    <p:sldId id="274" r:id="rId26"/>
    <p:sldId id="275" r:id="rId27"/>
    <p:sldId id="276" r:id="rId28"/>
    <p:sldId id="277" r:id="rId29"/>
    <p:sldId id="278" r:id="rId30"/>
    <p:sldId id="304" r:id="rId31"/>
    <p:sldId id="280" r:id="rId32"/>
    <p:sldId id="281" r:id="rId33"/>
    <p:sldId id="282" r:id="rId34"/>
    <p:sldId id="283" r:id="rId35"/>
    <p:sldId id="284" r:id="rId36"/>
    <p:sldId id="285" r:id="rId37"/>
    <p:sldId id="286" r:id="rId38"/>
    <p:sldId id="287" r:id="rId39"/>
    <p:sldId id="288" r:id="rId40"/>
    <p:sldId id="293" r:id="rId41"/>
    <p:sldId id="294" r:id="rId42"/>
    <p:sldId id="295" r:id="rId43"/>
    <p:sldId id="296" r:id="rId44"/>
    <p:sldId id="297" r:id="rId45"/>
    <p:sldId id="305" r:id="rId46"/>
    <p:sldId id="298" r:id="rId47"/>
    <p:sldId id="299" r:id="rId48"/>
    <p:sldId id="300" r:id="rId49"/>
    <p:sldId id="302" r:id="rId50"/>
    <p:sldId id="303" r:id="rId51"/>
    <p:sldId id="306" r:id="rId52"/>
    <p:sldId id="311" r:id="rId53"/>
    <p:sldId id="312" r:id="rId54"/>
    <p:sldId id="313"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2" autoAdjust="0"/>
  </p:normalViewPr>
  <p:slideViewPr>
    <p:cSldViewPr>
      <p:cViewPr varScale="1">
        <p:scale>
          <a:sx n="64" d="100"/>
          <a:sy n="64" d="100"/>
        </p:scale>
        <p:origin x="-17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2B28783-797D-4A04-9625-7403C3B72C59}" type="datetimeFigureOut">
              <a:rPr lang="ru-RU" smtClean="0"/>
              <a:pPr/>
              <a:t>30.04.2023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94A29A9-B0CD-4443-B5AA-04173AEB6AE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2B28783-797D-4A04-9625-7403C3B72C59}" type="datetimeFigureOut">
              <a:rPr lang="ru-RU" smtClean="0"/>
              <a:pPr/>
              <a:t>30.04.2023</a:t>
            </a:fld>
            <a:endParaRPr lang="ru-RU"/>
          </a:p>
        </p:txBody>
      </p:sp>
      <p:sp>
        <p:nvSpPr>
          <p:cNvPr id="9" name="Номер слайда 8"/>
          <p:cNvSpPr>
            <a:spLocks noGrp="1"/>
          </p:cNvSpPr>
          <p:nvPr>
            <p:ph type="sldNum" sz="quarter" idx="15"/>
          </p:nvPr>
        </p:nvSpPr>
        <p:spPr/>
        <p:txBody>
          <a:bodyPr rtlCol="0"/>
          <a:lstStyle/>
          <a:p>
            <a:fld id="{594A29A9-B0CD-4443-B5AA-04173AEB6AE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94A29A9-B0CD-4443-B5AA-04173AEB6AE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4A29A9-B0CD-4443-B5AA-04173AEB6AE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4A29A9-B0CD-4443-B5AA-04173AEB6AE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2B28783-797D-4A04-9625-7403C3B72C59}" type="datetimeFigureOut">
              <a:rPr lang="ru-RU" smtClean="0"/>
              <a:pPr/>
              <a:t>30.04.2023</a:t>
            </a:fld>
            <a:endParaRPr lang="ru-RU"/>
          </a:p>
        </p:txBody>
      </p:sp>
      <p:sp>
        <p:nvSpPr>
          <p:cNvPr id="7" name="Номер слайда 6"/>
          <p:cNvSpPr>
            <a:spLocks noGrp="1"/>
          </p:cNvSpPr>
          <p:nvPr>
            <p:ph type="sldNum" sz="quarter" idx="11"/>
          </p:nvPr>
        </p:nvSpPr>
        <p:spPr/>
        <p:txBody>
          <a:bodyPr rtlCol="0"/>
          <a:lstStyle/>
          <a:p>
            <a:fld id="{594A29A9-B0CD-4443-B5AA-04173AEB6AE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2B28783-797D-4A04-9625-7403C3B72C59}" type="datetimeFigureOut">
              <a:rPr lang="ru-RU" smtClean="0"/>
              <a:pPr/>
              <a:t>30.04.2023</a:t>
            </a:fld>
            <a:endParaRPr lang="ru-RU"/>
          </a:p>
        </p:txBody>
      </p:sp>
      <p:sp>
        <p:nvSpPr>
          <p:cNvPr id="22" name="Номер слайда 21"/>
          <p:cNvSpPr>
            <a:spLocks noGrp="1"/>
          </p:cNvSpPr>
          <p:nvPr>
            <p:ph type="sldNum" sz="quarter" idx="15"/>
          </p:nvPr>
        </p:nvSpPr>
        <p:spPr/>
        <p:txBody>
          <a:bodyPr rtlCol="0"/>
          <a:lstStyle/>
          <a:p>
            <a:fld id="{594A29A9-B0CD-4443-B5AA-04173AEB6AE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2B28783-797D-4A04-9625-7403C3B72C59}" type="datetimeFigureOut">
              <a:rPr lang="ru-RU" smtClean="0"/>
              <a:pPr/>
              <a:t>30.04.2023</a:t>
            </a:fld>
            <a:endParaRPr lang="ru-RU"/>
          </a:p>
        </p:txBody>
      </p:sp>
      <p:sp>
        <p:nvSpPr>
          <p:cNvPr id="18" name="Номер слайда 17"/>
          <p:cNvSpPr>
            <a:spLocks noGrp="1"/>
          </p:cNvSpPr>
          <p:nvPr>
            <p:ph type="sldNum" sz="quarter" idx="11"/>
          </p:nvPr>
        </p:nvSpPr>
        <p:spPr/>
        <p:txBody>
          <a:bodyPr rtlCol="0"/>
          <a:lstStyle/>
          <a:p>
            <a:fld id="{594A29A9-B0CD-4443-B5AA-04173AEB6AE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B28783-797D-4A04-9625-7403C3B72C59}" type="datetimeFigureOut">
              <a:rPr lang="ru-RU" smtClean="0"/>
              <a:pPr/>
              <a:t>30.04.2023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4A29A9-B0CD-4443-B5AA-04173AEB6A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https://sun9-53.userapi.com/impf/0kFH3fmU-ZvVCNT_D2Cz49yrBI41xHCoVnQxpQ/GJvEpOShb80.jpg?size=581x581&amp;quality=96&amp;sign=abcb3d8bc4fc6c79655104c87aade05b&amp;type=album"/>
          <p:cNvPicPr/>
          <p:nvPr/>
        </p:nvPicPr>
        <p:blipFill>
          <a:blip r:embed="rId2" cstate="print"/>
          <a:srcRect/>
          <a:stretch>
            <a:fillRect/>
          </a:stretch>
        </p:blipFill>
        <p:spPr bwMode="auto">
          <a:xfrm>
            <a:off x="1979711" y="620688"/>
            <a:ext cx="6478489"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36912"/>
            <a:ext cx="8352927" cy="923330"/>
          </a:xfrm>
          <a:prstGeom prst="rect">
            <a:avLst/>
          </a:prstGeom>
        </p:spPr>
        <p:txBody>
          <a:bodyPr wrap="square">
            <a:spAutoFit/>
          </a:bodyPr>
          <a:lstStyle/>
          <a:p>
            <a:pPr algn="ctr"/>
            <a:r>
              <a:rPr lang="ru-RU" sz="5400" b="1" dirty="0" smtClean="0">
                <a:latin typeface="Calibri Light" panose="020F0302020204030204" pitchFamily="34" charset="0"/>
              </a:rPr>
              <a:t>Конкурс 2.  «Вопрос от …»</a:t>
            </a:r>
            <a:endParaRPr lang="ru-RU" sz="54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352928" cy="5262979"/>
          </a:xfrm>
          <a:prstGeom prst="rect">
            <a:avLst/>
          </a:prstGeom>
        </p:spPr>
        <p:txBody>
          <a:bodyPr wrap="square">
            <a:spAutoFit/>
          </a:bodyPr>
          <a:lstStyle/>
          <a:p>
            <a:endParaRPr lang="ru-RU" sz="2800" dirty="0" smtClean="0">
              <a:latin typeface="Calibri Light" panose="020F0302020204030204" pitchFamily="34" charset="0"/>
            </a:endParaRPr>
          </a:p>
          <a:p>
            <a:r>
              <a:rPr lang="ru-RU" sz="2800" dirty="0" smtClean="0">
                <a:latin typeface="Calibri Light" panose="020F0302020204030204" pitchFamily="34" charset="0"/>
              </a:rPr>
              <a:t>Путешественник (европеец), который </a:t>
            </a:r>
            <a:r>
              <a:rPr lang="ru-RU" sz="2800" dirty="0" err="1" smtClean="0">
                <a:latin typeface="Calibri Light" panose="020F0302020204030204" pitchFamily="34" charset="0"/>
              </a:rPr>
              <a:t>вергнулся</a:t>
            </a:r>
            <a:r>
              <a:rPr lang="ru-RU" sz="2800" dirty="0" smtClean="0">
                <a:latin typeface="Calibri Light" panose="020F0302020204030204" pitchFamily="34" charset="0"/>
              </a:rPr>
              <a:t> </a:t>
            </a:r>
            <a:r>
              <a:rPr lang="ru-RU" sz="2800" dirty="0" smtClean="0">
                <a:latin typeface="Calibri Light" panose="020F0302020204030204" pitchFamily="34" charset="0"/>
              </a:rPr>
              <a:t>на родину из Индии, начал рассказывать своим товарищам, какая это удивительная страна. Он утверждал, что в Индии на кустах растет белая шерсть. К тому же хитрые индийцы добывают мед без всяких пчел, они выжимают сок из тростника и уваривают его. Сок становится твердым, сладким и хрустит на зубах. Друзья назвали путешественника вруном. Был ли он на самом деле вруном? Напишите за минуту, что это за белая шерсть, которая росла на кустах, и что это за твердый, сладкий, хрустящий сок. </a:t>
            </a:r>
            <a:endParaRPr lang="ru-RU" sz="28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https://forumfermer.ru/wp-content/uploads/0/5/c/05cf06054bd62afd9b725af1e22af91d.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56" name="Picture 4" descr="https://forumfermer.ru/wp-content/uploads/0/5/c/05cf06054bd62afd9b725af1e22af91d.jpeg"/>
          <p:cNvPicPr>
            <a:picLocks noChangeAspect="1" noChangeArrowheads="1"/>
          </p:cNvPicPr>
          <p:nvPr/>
        </p:nvPicPr>
        <p:blipFill>
          <a:blip r:embed="rId2" cstate="print"/>
          <a:srcRect/>
          <a:stretch>
            <a:fillRect/>
          </a:stretch>
        </p:blipFill>
        <p:spPr bwMode="auto">
          <a:xfrm>
            <a:off x="251520" y="2060848"/>
            <a:ext cx="4328067" cy="4416151"/>
          </a:xfrm>
          <a:prstGeom prst="rect">
            <a:avLst/>
          </a:prstGeom>
          <a:noFill/>
        </p:spPr>
      </p:pic>
      <p:sp>
        <p:nvSpPr>
          <p:cNvPr id="4" name="Прямоугольник 3"/>
          <p:cNvSpPr/>
          <p:nvPr/>
        </p:nvSpPr>
        <p:spPr>
          <a:xfrm>
            <a:off x="467544" y="404664"/>
            <a:ext cx="4533323" cy="1323439"/>
          </a:xfrm>
          <a:prstGeom prst="rect">
            <a:avLst/>
          </a:prstGeom>
        </p:spPr>
        <p:txBody>
          <a:bodyPr wrap="square">
            <a:spAutoFit/>
          </a:bodyPr>
          <a:lstStyle/>
          <a:p>
            <a:r>
              <a:rPr lang="ru-RU" sz="4000" dirty="0" smtClean="0">
                <a:latin typeface="Calibri Light" panose="020F0302020204030204" pitchFamily="34" charset="0"/>
              </a:rPr>
              <a:t>Хлопок, </a:t>
            </a:r>
          </a:p>
          <a:p>
            <a:r>
              <a:rPr lang="ru-RU" sz="4000" dirty="0" smtClean="0">
                <a:latin typeface="Calibri Light" panose="020F0302020204030204" pitchFamily="34" charset="0"/>
              </a:rPr>
              <a:t>Сахар.</a:t>
            </a:r>
            <a:endParaRPr lang="ru-RU" sz="4000" dirty="0">
              <a:latin typeface="Calibri Light" panose="020F0302020204030204" pitchFamily="34" charset="0"/>
            </a:endParaRPr>
          </a:p>
        </p:txBody>
      </p:sp>
      <p:pic>
        <p:nvPicPr>
          <p:cNvPr id="49158" name="Picture 6" descr="https://traveltimes.ru/wp-content/uploads/2021/07/6-pugayushhih-faktorov-o-sahare-dlya-zhenshhin-1.jpg"/>
          <p:cNvPicPr>
            <a:picLocks noChangeAspect="1" noChangeArrowheads="1"/>
          </p:cNvPicPr>
          <p:nvPr/>
        </p:nvPicPr>
        <p:blipFill>
          <a:blip r:embed="rId3" cstate="print"/>
          <a:srcRect/>
          <a:stretch>
            <a:fillRect/>
          </a:stretch>
        </p:blipFill>
        <p:spPr bwMode="auto">
          <a:xfrm>
            <a:off x="4283968" y="404664"/>
            <a:ext cx="4536504" cy="46805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8064896" cy="2492990"/>
          </a:xfrm>
          <a:prstGeom prst="rect">
            <a:avLst/>
          </a:prstGeom>
        </p:spPr>
        <p:txBody>
          <a:bodyPr wrap="square">
            <a:spAutoFit/>
          </a:bodyPr>
          <a:lstStyle/>
          <a:p>
            <a:pPr algn="ctr"/>
            <a:endParaRPr lang="ru-RU" sz="4800" b="1" dirty="0" smtClean="0">
              <a:latin typeface="Calibri Light" panose="020F0302020204030204" pitchFamily="34" charset="0"/>
            </a:endParaRPr>
          </a:p>
          <a:p>
            <a:pPr algn="ctr"/>
            <a:r>
              <a:rPr lang="ru-RU" sz="5400" b="1" dirty="0" smtClean="0">
                <a:latin typeface="Calibri Light" panose="020F0302020204030204" pitchFamily="34" charset="0"/>
              </a:rPr>
              <a:t>Конкурс 3. </a:t>
            </a:r>
          </a:p>
          <a:p>
            <a:pPr algn="ctr"/>
            <a:r>
              <a:rPr lang="ru-RU" sz="5400" b="1" dirty="0" smtClean="0">
                <a:latin typeface="Calibri Light" panose="020F0302020204030204" pitchFamily="34" charset="0"/>
              </a:rPr>
              <a:t>«Исторические шарады»</a:t>
            </a:r>
            <a:endParaRPr lang="ru-RU" sz="54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709151"/>
            <a:ext cx="835292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0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1. Первая часть слова – название реки в Южной Азии </a:t>
            </a:r>
            <a:endParaRPr kumimoji="0" lang="ru-RU" sz="40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Вторая часть слова – соединительный союз </a:t>
            </a:r>
            <a:endParaRPr kumimoji="0" lang="ru-RU" sz="40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Третья – самая хвастливая буква алфавита </a:t>
            </a:r>
            <a:endParaRPr kumimoji="0" lang="ru-RU" sz="4000" i="0" u="none" strike="noStrike" cap="none" normalizeH="0" baseline="0" dirty="0" smtClean="0">
              <a:ln>
                <a:noFill/>
              </a:ln>
              <a:solidFill>
                <a:srgbClr val="000000"/>
              </a:solidFill>
              <a:effectLst/>
              <a:latin typeface="Calibri Light" panose="020F0302020204030204"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i="0" u="none" strike="noStrike" cap="none" normalizeH="0" baseline="0" dirty="0" smtClean="0">
                <a:ln>
                  <a:noFill/>
                </a:ln>
                <a:solidFill>
                  <a:srgbClr val="000000"/>
                </a:solidFill>
                <a:effectLst/>
                <a:latin typeface="Calibri Light" panose="020F0302020204030204" pitchFamily="34" charset="0"/>
                <a:ea typeface="Calibri" pitchFamily="34" charset="0"/>
                <a:cs typeface="Arial" pitchFamily="34" charset="0"/>
              </a:rPr>
              <a:t>Целое слово – страна в Южной Азии.</a:t>
            </a:r>
            <a:endParaRPr kumimoji="0" lang="ru-RU" sz="40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79512" y="777161"/>
            <a:ext cx="864096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2. Первая часть слова – характерное среди современной молодежи сокращенное произношение слова «папа» </a:t>
            </a:r>
            <a:endParaRPr kumimoji="0" lang="ru-RU" sz="32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Вторая часть слова – устаревшее название большого званого обеда, угощения </a:t>
            </a:r>
            <a:endParaRPr kumimoji="0" lang="ru-RU" sz="32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Третья часть слова – волосы над верхней губой у мужчин </a:t>
            </a:r>
            <a:endParaRPr kumimoji="0" lang="ru-RU" sz="3200" i="0" u="none" strike="noStrike" cap="none" normalizeH="0" baseline="0" dirty="0" smtClean="0">
              <a:ln>
                <a:noFill/>
              </a:ln>
              <a:solidFill>
                <a:srgbClr val="000000"/>
              </a:solidFill>
              <a:effectLst/>
              <a:latin typeface="Calibri Light" panose="020F0302020204030204"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Calibri Light" panose="020F0302020204030204" pitchFamily="34" charset="0"/>
                <a:ea typeface="Calibri" pitchFamily="34" charset="0"/>
                <a:cs typeface="Arial" pitchFamily="34" charset="0"/>
              </a:rPr>
              <a:t>Целое слово означает: 1) травянистое тропическое растение,</a:t>
            </a:r>
            <a:r>
              <a:rPr kumimoji="0" lang="ru-RU" sz="3200" i="0" u="none" strike="noStrike" cap="none" normalizeH="0" dirty="0" smtClean="0">
                <a:ln>
                  <a:noFill/>
                </a:ln>
                <a:solidFill>
                  <a:srgbClr val="000000"/>
                </a:solidFill>
                <a:effectLst/>
                <a:latin typeface="Calibri Light" panose="020F0302020204030204" pitchFamily="34" charset="0"/>
                <a:ea typeface="Calibri" pitchFamily="34" charset="0"/>
                <a:cs typeface="Arial" pitchFamily="34" charset="0"/>
              </a:rPr>
              <a:t> произрастающее в Африке.</a:t>
            </a:r>
            <a:endParaRPr kumimoji="0" lang="ru-RU" sz="32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51520" y="386313"/>
            <a:ext cx="70567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Ответ:</a:t>
            </a:r>
            <a:endParaRPr kumimoji="0" lang="ru-RU" sz="240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
        <p:nvSpPr>
          <p:cNvPr id="27650" name="Rectangle 2"/>
          <p:cNvSpPr>
            <a:spLocks noChangeArrowheads="1"/>
          </p:cNvSpPr>
          <p:nvPr/>
        </p:nvSpPr>
        <p:spPr bwMode="auto">
          <a:xfrm>
            <a:off x="251520" y="1064522"/>
            <a:ext cx="86409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1. Первая часть слова – название реки в Южной Азии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(Инд)</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Вторая часть слова – соединительный союз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(и)</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Третья – самая хвастливая буква алфавита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(я)</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Целое слово – страна в Южной Азии (на полуострове Индостан) </a:t>
            </a:r>
            <a:r>
              <a:rPr kumimoji="0" lang="ru-RU" sz="2400" i="1" u="none" strike="noStrike" cap="none" normalizeH="0" baseline="0" dirty="0" smtClean="0">
                <a:ln>
                  <a:noFill/>
                </a:ln>
                <a:solidFill>
                  <a:srgbClr val="FF0000"/>
                </a:solidFill>
                <a:effectLst/>
                <a:latin typeface="Calibri Light" panose="020F0302020204030204" pitchFamily="34" charset="0"/>
                <a:ea typeface="Times New Roman" pitchFamily="18" charset="0"/>
                <a:cs typeface="Arial" pitchFamily="34" charset="0"/>
              </a:rPr>
              <a:t>(Индия</a:t>
            </a:r>
            <a:r>
              <a:rPr kumimoji="0" lang="ru-RU" sz="2400" i="0" u="none" strike="noStrike" cap="none" normalizeH="0" baseline="0" dirty="0" smtClean="0">
                <a:ln>
                  <a:noFill/>
                </a:ln>
                <a:solidFill>
                  <a:srgbClr val="FF0000"/>
                </a:solidFill>
                <a:effectLst/>
                <a:latin typeface="Calibri Light" panose="020F0302020204030204" pitchFamily="34" charset="0"/>
                <a:ea typeface="Times New Roman" pitchFamily="18" charset="0"/>
                <a:cs typeface="Arial" pitchFamily="34" charset="0"/>
              </a:rPr>
              <a:t>)</a:t>
            </a:r>
            <a:endParaRPr kumimoji="0" lang="ru-RU" sz="2400" i="0" u="none" strike="noStrike" cap="none" normalizeH="0" baseline="0" dirty="0" smtClean="0">
              <a:ln>
                <a:noFill/>
              </a:ln>
              <a:solidFill>
                <a:srgbClr val="FF0000"/>
              </a:solidFill>
              <a:effectLst/>
              <a:latin typeface="Calibri Light" panose="020F0302020204030204" pitchFamily="34" charset="0"/>
              <a:cs typeface="Arial" pitchFamily="34" charset="0"/>
            </a:endParaRPr>
          </a:p>
        </p:txBody>
      </p:sp>
      <p:sp>
        <p:nvSpPr>
          <p:cNvPr id="27651" name="Rectangle 3"/>
          <p:cNvSpPr>
            <a:spLocks noChangeArrowheads="1"/>
          </p:cNvSpPr>
          <p:nvPr/>
        </p:nvSpPr>
        <p:spPr bwMode="auto">
          <a:xfrm>
            <a:off x="251520" y="3311921"/>
            <a:ext cx="828092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2. Первая часть слова – характерное среди современной молодежи сокращенное произношение слова «папа»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(Па)</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Вторая часть слова – устаревшее название большого званого обеда, угощения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(Пир)</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Третья часть слова – волосы над верхней губой у мужчин </a:t>
            </a:r>
            <a:r>
              <a:rPr kumimoji="0" lang="ru-RU" sz="2400" i="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(Ус)</a:t>
            </a:r>
            <a:endParaRPr kumimoji="0" lang="ru-RU" sz="24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Целое слово означает: 1) травянистое тропическое растение  </a:t>
            </a:r>
            <a:r>
              <a:rPr kumimoji="0" lang="ru-RU" sz="2400" i="1" u="none" strike="noStrike" cap="none" normalizeH="0" baseline="0" dirty="0" smtClean="0">
                <a:ln>
                  <a:noFill/>
                </a:ln>
                <a:solidFill>
                  <a:srgbClr val="FF0000"/>
                </a:solidFill>
                <a:effectLst/>
                <a:latin typeface="Calibri Light" panose="020F0302020204030204" pitchFamily="34" charset="0"/>
                <a:ea typeface="Times New Roman" pitchFamily="18" charset="0"/>
                <a:cs typeface="Arial" pitchFamily="34" charset="0"/>
              </a:rPr>
              <a:t>(Папирус)</a:t>
            </a:r>
            <a:endParaRPr kumimoji="0" lang="ru-RU" sz="2400" i="0" u="none" strike="noStrike" cap="none" normalizeH="0" baseline="0" dirty="0" smtClean="0">
              <a:ln>
                <a:noFill/>
              </a:ln>
              <a:solidFill>
                <a:srgbClr val="FF0000"/>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204864"/>
            <a:ext cx="8280920" cy="923330"/>
          </a:xfrm>
          <a:prstGeom prst="rect">
            <a:avLst/>
          </a:prstGeom>
        </p:spPr>
        <p:txBody>
          <a:bodyPr wrap="square">
            <a:spAutoFit/>
          </a:bodyPr>
          <a:lstStyle/>
          <a:p>
            <a:pPr algn="ctr"/>
            <a:r>
              <a:rPr lang="ru-RU" sz="5400" b="1" dirty="0" smtClean="0">
                <a:latin typeface="Calibri Light" panose="020F0302020204030204" pitchFamily="34" charset="0"/>
              </a:rPr>
              <a:t>Конкурс 4. «Вопрос </a:t>
            </a:r>
            <a:r>
              <a:rPr lang="ru-RU" sz="5400" b="1" dirty="0">
                <a:latin typeface="Calibri Light" panose="020F0302020204030204" pitchFamily="34" charset="0"/>
              </a:rPr>
              <a:t>от </a:t>
            </a:r>
            <a:r>
              <a:rPr lang="ru-RU" sz="5400" b="1" dirty="0" smtClean="0">
                <a:latin typeface="Calibri Light" panose="020F0302020204030204" pitchFamily="34" charset="0"/>
              </a:rPr>
              <a:t>…»</a:t>
            </a:r>
            <a:endParaRPr lang="ru-RU" sz="54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95536" y="279555"/>
            <a:ext cx="835292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ru-RU" altLang="zh-CN" sz="28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ru-RU" altLang="zh-CN" sz="28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Times New Roman" pitchFamily="18" charset="0"/>
              </a:rPr>
              <a:t>Китайский врач, навещая больного дал ему выпить лекарство. Больной капризничает, морщится и говорит: «Какая гадость, лекарство горчит, вяжет, имеет странный запах!». На что врач ответил больному: «Лекарство очень редко бывает приятным на вкус! Но оно способно вернуть тебе силы, поможет встать на ноги! Целебные свойства этого настоя очень велики. Помни мои слова, за этим питьем большое будущее». </a:t>
            </a:r>
            <a:endParaRPr kumimoji="0" lang="ru-RU" altLang="zh-CN" sz="2800" i="0" u="none" strike="noStrike" cap="none" normalizeH="0" baseline="0" dirty="0" smtClean="0">
              <a:ln>
                <a:noFill/>
              </a:ln>
              <a:solidFill>
                <a:schemeClr val="tx1"/>
              </a:solidFill>
              <a:effectLst/>
              <a:latin typeface="Calibri Light" panose="020F0302020204030204"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800" i="0" u="none" strike="noStrike" cap="none" normalizeH="0" baseline="0" dirty="0" smtClean="0">
                <a:ln>
                  <a:noFill/>
                </a:ln>
                <a:solidFill>
                  <a:schemeClr val="tx1"/>
                </a:solidFill>
                <a:effectLst/>
                <a:latin typeface="Calibri Light" panose="020F0302020204030204" pitchFamily="34" charset="0"/>
                <a:ea typeface="Calibri" pitchFamily="34" charset="0"/>
                <a:cs typeface="Times New Roman" pitchFamily="18" charset="0"/>
              </a:rPr>
              <a:t>На самом деле, этот настой, был сначала лекарством, в настоящие дни любят пить миллионы людей в мире. О чем речь? </a:t>
            </a:r>
            <a:endParaRPr kumimoji="0" lang="ru-RU" altLang="zh-CN" sz="28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odacha-blud.com/uploads/posts/2022-12/1670205381_35-podacha-blud-com-p-foto-chashki-chaya-s-limonom-na-stole-37.jpg"/>
          <p:cNvPicPr>
            <a:picLocks noChangeAspect="1" noChangeArrowheads="1"/>
          </p:cNvPicPr>
          <p:nvPr/>
        </p:nvPicPr>
        <p:blipFill>
          <a:blip r:embed="rId2" cstate="print"/>
          <a:srcRect/>
          <a:stretch>
            <a:fillRect/>
          </a:stretch>
        </p:blipFill>
        <p:spPr bwMode="auto">
          <a:xfrm>
            <a:off x="186624" y="404664"/>
            <a:ext cx="8777864" cy="61206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8064896" cy="3416320"/>
          </a:xfrm>
          <a:prstGeom prst="rect">
            <a:avLst/>
          </a:prstGeom>
        </p:spPr>
        <p:txBody>
          <a:bodyPr wrap="square">
            <a:spAutoFit/>
          </a:bodyPr>
          <a:lstStyle/>
          <a:p>
            <a:pPr algn="ctr"/>
            <a:endParaRPr lang="ru-RU" sz="5400" b="1" dirty="0" smtClean="0">
              <a:latin typeface="Calibri Light" panose="020F0302020204030204" pitchFamily="34" charset="0"/>
            </a:endParaRPr>
          </a:p>
          <a:p>
            <a:pPr algn="ctr"/>
            <a:r>
              <a:rPr lang="ru-RU" sz="5400" b="1" dirty="0" smtClean="0">
                <a:latin typeface="Calibri Light" panose="020F0302020204030204" pitchFamily="34" charset="0"/>
              </a:rPr>
              <a:t>Конкурс 1.</a:t>
            </a:r>
          </a:p>
          <a:p>
            <a:pPr algn="ctr"/>
            <a:r>
              <a:rPr lang="ru-RU" sz="5400" b="1" dirty="0" smtClean="0">
                <a:latin typeface="Calibri Light" panose="020F0302020204030204" pitchFamily="34" charset="0"/>
              </a:rPr>
              <a:t> </a:t>
            </a:r>
            <a:r>
              <a:rPr lang="ru-RU" sz="5400" b="1" dirty="0">
                <a:latin typeface="Calibri Light" panose="020F0302020204030204" pitchFamily="34" charset="0"/>
              </a:rPr>
              <a:t>«Заплутавший </a:t>
            </a:r>
            <a:r>
              <a:rPr lang="ru-RU" sz="5400" b="1" dirty="0" smtClean="0">
                <a:latin typeface="Calibri Light" panose="020F0302020204030204" pitchFamily="34" charset="0"/>
              </a:rPr>
              <a:t>путешественник</a:t>
            </a:r>
            <a:r>
              <a:rPr lang="ru-RU" sz="5400" b="1" dirty="0">
                <a:latin typeface="Calibri Light" panose="020F0302020204030204"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00808"/>
            <a:ext cx="7704855" cy="1754326"/>
          </a:xfrm>
          <a:prstGeom prst="rect">
            <a:avLst/>
          </a:prstGeom>
        </p:spPr>
        <p:txBody>
          <a:bodyPr wrap="square">
            <a:spAutoFit/>
          </a:bodyPr>
          <a:lstStyle/>
          <a:p>
            <a:pPr algn="ctr"/>
            <a:r>
              <a:rPr lang="ru-RU" sz="5400" b="1" dirty="0" smtClean="0">
                <a:latin typeface="Calibri Light" panose="020F0302020204030204" pitchFamily="34" charset="0"/>
              </a:rPr>
              <a:t>Конкурс капитанов 5. </a:t>
            </a:r>
          </a:p>
          <a:p>
            <a:pPr algn="ctr"/>
            <a:r>
              <a:rPr lang="ru-RU" sz="5400" b="1" dirty="0" smtClean="0">
                <a:latin typeface="Calibri Light" panose="020F0302020204030204" pitchFamily="34" charset="0"/>
              </a:rPr>
              <a:t>«Блеф клуб» </a:t>
            </a:r>
            <a:endParaRPr lang="ru-RU" sz="5400" dirty="0"/>
          </a:p>
        </p:txBody>
      </p:sp>
    </p:spTree>
    <p:extLst>
      <p:ext uri="{BB962C8B-B14F-4D97-AF65-F5344CB8AC3E}">
        <p14:creationId xmlns:p14="http://schemas.microsoft.com/office/powerpoint/2010/main" xmlns="" val="395414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1"/>
            <a:ext cx="8136904" cy="6235168"/>
          </a:xfrm>
          <a:prstGeom prst="rect">
            <a:avLst/>
          </a:prstGeom>
        </p:spPr>
        <p:txBody>
          <a:bodyPr wrap="square">
            <a:spAutoFit/>
          </a:bodyPr>
          <a:lstStyle/>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1.Верите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Александр Македонский покорил Египет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2.Верите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существовало Микенское государство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3.Верите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педагогом называли раба, который приводил ученика в школу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4.Верите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в битве при Марафоне победили персы (нет)</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5.Верите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мальчиков в Спарте раз в год секли ритуально розгами (да</a:t>
            </a: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4847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208912" cy="5007525"/>
          </a:xfrm>
          <a:prstGeom prst="rect">
            <a:avLst/>
          </a:prstGeom>
        </p:spPr>
        <p:txBody>
          <a:bodyPr wrap="square">
            <a:spAutoFit/>
          </a:bodyPr>
          <a:lstStyle/>
          <a:p>
            <a:pPr lvl="0">
              <a:lnSpc>
                <a:spcPct val="115000"/>
              </a:lnSpc>
              <a:spcAft>
                <a:spcPts val="1000"/>
              </a:spcAft>
            </a:pP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6</a:t>
            </a: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 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согласно традиции Тесей убил Минотавра (да)</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7. 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Пелопонесская война была между Афинами и Спартой (да)</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8. 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«Илиаду» написал Геродот (нет)</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9. 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Вы, что бог Шива имел третий глаз (да)</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454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136904" cy="6181820"/>
          </a:xfrm>
          <a:prstGeom prst="rect">
            <a:avLst/>
          </a:prstGeom>
        </p:spPr>
        <p:txBody>
          <a:bodyPr wrap="square">
            <a:spAutoFit/>
          </a:bodyPr>
          <a:lstStyle/>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1. ДА                                        </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2.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3.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4. НЕТ</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5. ДА</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6. ДА</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7. ДА</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8. НЕТ</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9. ДА</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4925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28800"/>
            <a:ext cx="8280920" cy="2585323"/>
          </a:xfrm>
          <a:prstGeom prst="rect">
            <a:avLst/>
          </a:prstGeom>
        </p:spPr>
        <p:txBody>
          <a:bodyPr wrap="square">
            <a:spAutoFit/>
          </a:bodyPr>
          <a:lstStyle/>
          <a:p>
            <a:endParaRPr lang="ru-RU" sz="5400" b="1" dirty="0" smtClean="0">
              <a:latin typeface="Calibri Light" panose="020F0302020204030204" pitchFamily="34" charset="0"/>
            </a:endParaRPr>
          </a:p>
          <a:p>
            <a:pPr algn="ctr"/>
            <a:r>
              <a:rPr lang="ru-RU" sz="5400" b="1" dirty="0" smtClean="0">
                <a:latin typeface="Calibri Light" panose="020F0302020204030204" pitchFamily="34" charset="0"/>
              </a:rPr>
              <a:t>Конкурс 6.  «Архитектурный»</a:t>
            </a:r>
            <a:endParaRPr lang="ru-RU" sz="54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79512" y="303199"/>
            <a:ext cx="84969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Укажите название архитектурного памятника и страну, где он находится(</a:t>
            </a:r>
            <a:r>
              <a:rPr kumimoji="0" lang="ru-RU" sz="2800" i="0" u="none" strike="noStrike" cap="none" normalizeH="0" baseline="0" dirty="0" err="1" smtClean="0">
                <a:ln>
                  <a:noFill/>
                </a:ln>
                <a:solidFill>
                  <a:srgbClr val="000000"/>
                </a:solidFill>
                <a:effectLst/>
                <a:latin typeface="Calibri Light" panose="020F0302020204030204" pitchFamily="34" charset="0"/>
                <a:ea typeface="Times New Roman" pitchFamily="18" charset="0"/>
                <a:cs typeface="Arial" pitchFamily="34" charset="0"/>
              </a:rPr>
              <a:t>лся</a:t>
            </a:r>
            <a:r>
              <a:rPr kumimoji="0" lang="ru-RU" sz="28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solidFill>
                  <a:srgbClr val="000000"/>
                </a:solidFill>
                <a:latin typeface="Arial" pitchFamily="34" charset="0"/>
                <a:cs typeface="Arial" pitchFamily="34" charset="0"/>
              </a:rPr>
              <a:t>1.</a:t>
            </a:r>
            <a:endParaRPr kumimoji="0" lang="ru-RU" sz="280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s://traveltimes.ru/wp-content/uploads/2021/09/88-1-2048x1152.jpg"/>
          <p:cNvPicPr/>
          <p:nvPr/>
        </p:nvPicPr>
        <p:blipFill>
          <a:blip r:embed="rId2" cstate="print"/>
          <a:srcRect/>
          <a:stretch>
            <a:fillRect/>
          </a:stretch>
        </p:blipFill>
        <p:spPr bwMode="auto">
          <a:xfrm>
            <a:off x="323528" y="1903638"/>
            <a:ext cx="8352928" cy="4549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get.wallhere.com/photo/1920x1180-px-architecture-clouds-Egypt-landmark-sculpture-sky-sphinx-sunset-1717029.jpg"/>
          <p:cNvPicPr/>
          <p:nvPr/>
        </p:nvPicPr>
        <p:blipFill>
          <a:blip r:embed="rId2" cstate="print"/>
          <a:srcRect/>
          <a:stretch>
            <a:fillRect/>
          </a:stretch>
        </p:blipFill>
        <p:spPr bwMode="auto">
          <a:xfrm>
            <a:off x="251520" y="1052736"/>
            <a:ext cx="8352928" cy="5256584"/>
          </a:xfrm>
          <a:prstGeom prst="rect">
            <a:avLst/>
          </a:prstGeom>
          <a:noFill/>
          <a:ln w="9525">
            <a:noFill/>
            <a:miter lim="800000"/>
            <a:headEnd/>
            <a:tailEnd/>
          </a:ln>
        </p:spPr>
      </p:pic>
      <p:sp>
        <p:nvSpPr>
          <p:cNvPr id="33793" name="Rectangle 1"/>
          <p:cNvSpPr>
            <a:spLocks noChangeArrowheads="1"/>
          </p:cNvSpPr>
          <p:nvPr/>
        </p:nvSpPr>
        <p:spPr bwMode="auto">
          <a:xfrm>
            <a:off x="251520" y="262226"/>
            <a:ext cx="60486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a:t>
            </a:r>
            <a:endParaRPr kumimoji="0" lang="ru-RU"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203175"/>
            <a:ext cx="75608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a:t>
            </a:r>
            <a:endParaRPr kumimoji="0" lang="ru-RU" sz="320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s://vsegda-pomnim.com/uploads/posts/2022-01/1642834474_8-vsegda-pomnim-com-p-khram-afini-foto-8.jpg"/>
          <p:cNvPicPr/>
          <p:nvPr/>
        </p:nvPicPr>
        <p:blipFill>
          <a:blip r:embed="rId2" cstate="print"/>
          <a:srcRect/>
          <a:stretch>
            <a:fillRect/>
          </a:stretch>
        </p:blipFill>
        <p:spPr bwMode="auto">
          <a:xfrm>
            <a:off x="251520" y="1052736"/>
            <a:ext cx="8496944"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332656"/>
            <a:ext cx="4399315" cy="584775"/>
          </a:xfrm>
          <a:prstGeom prst="rect">
            <a:avLst/>
          </a:prstGeom>
        </p:spPr>
        <p:txBody>
          <a:bodyPr wrap="square">
            <a:spAutoFit/>
          </a:bodyPr>
          <a:lstStyle/>
          <a:p>
            <a:r>
              <a:rPr lang="ru-RU" sz="3200" dirty="0" smtClean="0"/>
              <a:t>4.</a:t>
            </a:r>
            <a:endParaRPr lang="ru-RU" sz="3200" dirty="0"/>
          </a:p>
        </p:txBody>
      </p:sp>
      <p:pic>
        <p:nvPicPr>
          <p:cNvPr id="35844" name="Picture 4" descr="https://kipmu.ru/wp-content/uploads/vssmn.jpg"/>
          <p:cNvPicPr>
            <a:picLocks noChangeAspect="1" noChangeArrowheads="1"/>
          </p:cNvPicPr>
          <p:nvPr/>
        </p:nvPicPr>
        <p:blipFill>
          <a:blip r:embed="rId2" cstate="print"/>
          <a:srcRect/>
          <a:stretch>
            <a:fillRect/>
          </a:stretch>
        </p:blipFill>
        <p:spPr bwMode="auto">
          <a:xfrm>
            <a:off x="191196" y="908720"/>
            <a:ext cx="8485260" cy="56176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fsd.multiurok.ru/html/2020/03/23/s_5e78524346ecd/img18.jpg"/>
          <p:cNvPicPr>
            <a:picLocks noChangeAspect="1" noChangeArrowheads="1"/>
          </p:cNvPicPr>
          <p:nvPr/>
        </p:nvPicPr>
        <p:blipFill>
          <a:blip r:embed="rId2" cstate="print"/>
          <a:srcRect/>
          <a:stretch>
            <a:fillRect/>
          </a:stretch>
        </p:blipFill>
        <p:spPr bwMode="auto">
          <a:xfrm>
            <a:off x="395536" y="260648"/>
            <a:ext cx="8280920" cy="63367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4585871"/>
          </a:xfrm>
          <a:prstGeom prst="rect">
            <a:avLst/>
          </a:prstGeom>
        </p:spPr>
        <p:txBody>
          <a:bodyPr wrap="square">
            <a:spAutoFit/>
          </a:bodyPr>
          <a:lstStyle/>
          <a:p>
            <a:endParaRPr lang="ru-RU" sz="3600" b="1" dirty="0" smtClean="0">
              <a:solidFill>
                <a:srgbClr val="FF0000"/>
              </a:solidFill>
            </a:endParaRPr>
          </a:p>
          <a:p>
            <a:r>
              <a:rPr lang="ru-RU" sz="3200" dirty="0" smtClean="0">
                <a:latin typeface="Calibri Light" panose="020F0302020204030204" pitchFamily="34" charset="0"/>
              </a:rPr>
              <a:t>Кто </a:t>
            </a:r>
            <a:r>
              <a:rPr lang="ru-RU" sz="3200" dirty="0">
                <a:latin typeface="Calibri Light" panose="020F0302020204030204" pitchFamily="34" charset="0"/>
              </a:rPr>
              <a:t>из нас не мечтает </a:t>
            </a:r>
            <a:r>
              <a:rPr lang="ru-RU" sz="3200" dirty="0" smtClean="0">
                <a:latin typeface="Calibri Light" panose="020F0302020204030204" pitchFamily="34" charset="0"/>
              </a:rPr>
              <a:t>о путешествиях! </a:t>
            </a:r>
          </a:p>
          <a:p>
            <a:r>
              <a:rPr lang="ru-RU" sz="3200" dirty="0" smtClean="0">
                <a:latin typeface="Calibri Light" panose="020F0302020204030204" pitchFamily="34" charset="0"/>
              </a:rPr>
              <a:t>Новые страны, острова, земли, города! </a:t>
            </a:r>
          </a:p>
          <a:p>
            <a:r>
              <a:rPr lang="ru-RU" sz="3200" dirty="0" smtClean="0">
                <a:latin typeface="Calibri Light" panose="020F0302020204030204" pitchFamily="34" charset="0"/>
              </a:rPr>
              <a:t>Но </a:t>
            </a:r>
            <a:r>
              <a:rPr lang="ru-RU" sz="3200" dirty="0">
                <a:latin typeface="Calibri Light" panose="020F0302020204030204" pitchFamily="34" charset="0"/>
              </a:rPr>
              <a:t>путешествия- это не только открытия</a:t>
            </a:r>
            <a:r>
              <a:rPr lang="ru-RU" sz="3200" dirty="0" smtClean="0">
                <a:latin typeface="Calibri Light" panose="020F0302020204030204" pitchFamily="34" charset="0"/>
              </a:rPr>
              <a:t>, это </a:t>
            </a:r>
            <a:r>
              <a:rPr lang="ru-RU" sz="3200" dirty="0">
                <a:latin typeface="Calibri Light" panose="020F0302020204030204" pitchFamily="34" charset="0"/>
              </a:rPr>
              <a:t>трудности</a:t>
            </a:r>
            <a:r>
              <a:rPr lang="ru-RU" sz="3200" dirty="0" smtClean="0">
                <a:latin typeface="Calibri Light" panose="020F0302020204030204" pitchFamily="34" charset="0"/>
              </a:rPr>
              <a:t>, необходимость </a:t>
            </a:r>
            <a:r>
              <a:rPr lang="ru-RU" sz="3200" dirty="0">
                <a:latin typeface="Calibri Light" panose="020F0302020204030204" pitchFamily="34" charset="0"/>
              </a:rPr>
              <a:t>быстро </a:t>
            </a:r>
            <a:r>
              <a:rPr lang="ru-RU" sz="3200" dirty="0" smtClean="0">
                <a:latin typeface="Calibri Light" panose="020F0302020204030204" pitchFamily="34" charset="0"/>
              </a:rPr>
              <a:t>решать вопрос, опасности, подстерегающие </a:t>
            </a:r>
            <a:r>
              <a:rPr lang="ru-RU" sz="3200" dirty="0">
                <a:latin typeface="Calibri Light" panose="020F0302020204030204" pitchFamily="34" charset="0"/>
              </a:rPr>
              <a:t>в пути</a:t>
            </a:r>
            <a:r>
              <a:rPr lang="ru-RU" sz="3200" dirty="0" smtClean="0">
                <a:latin typeface="Calibri Light" panose="020F0302020204030204" pitchFamily="34" charset="0"/>
              </a:rPr>
              <a:t>. Не </a:t>
            </a:r>
            <a:r>
              <a:rPr lang="ru-RU" sz="3200" dirty="0">
                <a:latin typeface="Calibri Light" panose="020F0302020204030204" pitchFamily="34" charset="0"/>
              </a:rPr>
              <a:t>каждого возьмут в путешествие</a:t>
            </a:r>
            <a:r>
              <a:rPr lang="ru-RU" sz="3200" dirty="0" smtClean="0">
                <a:latin typeface="Calibri Light" panose="020F0302020204030204" pitchFamily="34" charset="0"/>
              </a:rPr>
              <a:t>. А </a:t>
            </a:r>
            <a:r>
              <a:rPr lang="ru-RU" sz="3200" dirty="0">
                <a:latin typeface="Calibri Light" panose="020F0302020204030204" pitchFamily="34" charset="0"/>
              </a:rPr>
              <a:t>возьмут ли вас</a:t>
            </a:r>
            <a:r>
              <a:rPr lang="ru-RU" sz="3200" dirty="0" smtClean="0">
                <a:latin typeface="Calibri Light" panose="020F0302020204030204" pitchFamily="34" charset="0"/>
              </a:rPr>
              <a:t>? Это </a:t>
            </a:r>
            <a:r>
              <a:rPr lang="ru-RU" sz="3200" dirty="0">
                <a:latin typeface="Calibri Light" panose="020F0302020204030204" pitchFamily="34" charset="0"/>
              </a:rPr>
              <a:t>вы узнаете</a:t>
            </a:r>
            <a:r>
              <a:rPr lang="ru-RU" sz="3200" dirty="0" smtClean="0">
                <a:latin typeface="Calibri Light" panose="020F0302020204030204" pitchFamily="34" charset="0"/>
              </a:rPr>
              <a:t>, если </a:t>
            </a:r>
            <a:r>
              <a:rPr lang="ru-RU" sz="3200" dirty="0">
                <a:latin typeface="Calibri Light" panose="020F0302020204030204" pitchFamily="34" charset="0"/>
              </a:rPr>
              <a:t>правильно подскажите путнику географические названия.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424936" cy="6063198"/>
          </a:xfrm>
          <a:prstGeom prst="rect">
            <a:avLst/>
          </a:prstGeom>
        </p:spPr>
        <p:txBody>
          <a:bodyPr wrap="square">
            <a:spAutoFit/>
          </a:bodyPr>
          <a:lstStyle/>
          <a:p>
            <a:endParaRPr lang="ru-RU" sz="2400" b="1" dirty="0" smtClean="0"/>
          </a:p>
          <a:p>
            <a:r>
              <a:rPr lang="ru-RU" sz="2800" dirty="0" smtClean="0">
                <a:latin typeface="Calibri Light" panose="020F0302020204030204" pitchFamily="34" charset="0"/>
              </a:rPr>
              <a:t>Два </a:t>
            </a:r>
            <a:r>
              <a:rPr lang="ru-RU" sz="2800" dirty="0">
                <a:latin typeface="Calibri Light" panose="020F0302020204030204" pitchFamily="34" charset="0"/>
              </a:rPr>
              <a:t>индийца сидят за низким столом друг против друга. Судя по их разговору, они – злейшие враги, но почему-то они улыбаются, нет ненависти на их лицах.</a:t>
            </a:r>
          </a:p>
          <a:p>
            <a:r>
              <a:rPr lang="ru-RU" sz="2800" dirty="0">
                <a:latin typeface="Calibri Light" panose="020F0302020204030204" pitchFamily="34" charset="0"/>
              </a:rPr>
              <a:t>- Это было лучшее из выигранных мною сражений! – хвастается один. – Помнишь, как мой любимец слон топтал твою пехоту?</a:t>
            </a:r>
          </a:p>
          <a:p>
            <a:r>
              <a:rPr lang="ru-RU" sz="2800" dirty="0">
                <a:latin typeface="Calibri Light" panose="020F0302020204030204" pitchFamily="34" charset="0"/>
              </a:rPr>
              <a:t>- Все было так, но в этот момент моя конница прорвалась в твой тыл и уничтожила твои колесницы. – ответил второй.</a:t>
            </a:r>
          </a:p>
          <a:p>
            <a:r>
              <a:rPr lang="ru-RU" sz="2800" dirty="0">
                <a:latin typeface="Calibri Light" panose="020F0302020204030204" pitchFamily="34" charset="0"/>
              </a:rPr>
              <a:t>- Совсем ненадолго,- возражает первый. – Притворным отступлением я заманил в ловушку твоего царя, и ты вынужден был сдаться.</a:t>
            </a:r>
          </a:p>
          <a:p>
            <a:r>
              <a:rPr lang="ru-RU" sz="2800" dirty="0">
                <a:latin typeface="Calibri Light" panose="020F0302020204030204" pitchFamily="34" charset="0"/>
              </a:rPr>
              <a:t>О каких сражениях идет речь? </a:t>
            </a:r>
            <a:r>
              <a:rPr lang="ru-RU" sz="2800" dirty="0" smtClean="0">
                <a:latin typeface="Calibri Light" panose="020F0302020204030204" pitchFamily="34" charset="0"/>
              </a:rPr>
              <a:t>Что в черном ящике?</a:t>
            </a:r>
            <a:endParaRPr lang="ru-RU" sz="28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otvet.imgsmail.ru/download/875a8375f91de049494d6073098e8a2f_3e826eec3174192dbc5e284c86ca3e54.jpg"/>
          <p:cNvPicPr>
            <a:picLocks noChangeAspect="1" noChangeArrowheads="1"/>
          </p:cNvPicPr>
          <p:nvPr/>
        </p:nvPicPr>
        <p:blipFill>
          <a:blip r:embed="rId2" cstate="print"/>
          <a:srcRect/>
          <a:stretch>
            <a:fillRect/>
          </a:stretch>
        </p:blipFill>
        <p:spPr bwMode="auto">
          <a:xfrm>
            <a:off x="0" y="0"/>
            <a:ext cx="5401232" cy="4059832"/>
          </a:xfrm>
          <a:prstGeom prst="rect">
            <a:avLst/>
          </a:prstGeom>
          <a:noFill/>
        </p:spPr>
      </p:pic>
      <p:pic>
        <p:nvPicPr>
          <p:cNvPr id="37892" name="Picture 4" descr="https://kprfrzn.ru/wp-content/uploads/ay6eg65tyjm.jpg"/>
          <p:cNvPicPr>
            <a:picLocks noChangeAspect="1" noChangeArrowheads="1"/>
          </p:cNvPicPr>
          <p:nvPr/>
        </p:nvPicPr>
        <p:blipFill>
          <a:blip r:embed="rId3" cstate="print"/>
          <a:srcRect/>
          <a:stretch>
            <a:fillRect/>
          </a:stretch>
        </p:blipFill>
        <p:spPr bwMode="auto">
          <a:xfrm>
            <a:off x="2123728" y="2924944"/>
            <a:ext cx="6696744" cy="367240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88840"/>
            <a:ext cx="7704856" cy="1538883"/>
          </a:xfrm>
          <a:prstGeom prst="rect">
            <a:avLst/>
          </a:prstGeom>
        </p:spPr>
        <p:txBody>
          <a:bodyPr wrap="square">
            <a:spAutoFit/>
          </a:bodyPr>
          <a:lstStyle/>
          <a:p>
            <a:endParaRPr lang="ru-RU" sz="4000" b="1" dirty="0" smtClean="0"/>
          </a:p>
          <a:p>
            <a:pPr algn="ctr"/>
            <a:r>
              <a:rPr lang="ru-RU" sz="5400" b="1" dirty="0" smtClean="0">
                <a:latin typeface="Calibri Light" panose="020F0302020204030204" pitchFamily="34" charset="0"/>
              </a:rPr>
              <a:t>Конкурс 8. «Вопрос от …»</a:t>
            </a:r>
            <a:endParaRPr lang="ru-RU" sz="54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24936" cy="6001643"/>
          </a:xfrm>
          <a:prstGeom prst="rect">
            <a:avLst/>
          </a:prstGeom>
        </p:spPr>
        <p:txBody>
          <a:bodyPr wrap="square">
            <a:spAutoFit/>
          </a:bodyPr>
          <a:lstStyle/>
          <a:p>
            <a:endParaRPr lang="ru-RU" sz="3200" dirty="0" smtClean="0">
              <a:latin typeface="Calibri Light" panose="020F0302020204030204" pitchFamily="34" charset="0"/>
            </a:endParaRPr>
          </a:p>
          <a:p>
            <a:r>
              <a:rPr lang="ru-RU" sz="3200" dirty="0" smtClean="0">
                <a:latin typeface="Calibri Light" panose="020F0302020204030204" pitchFamily="34" charset="0"/>
              </a:rPr>
              <a:t>В </a:t>
            </a:r>
            <a:r>
              <a:rPr lang="ru-RU" sz="3200" dirty="0">
                <a:latin typeface="Calibri Light" panose="020F0302020204030204" pitchFamily="34" charset="0"/>
              </a:rPr>
              <a:t>один из дней путешествия финикийский торговый корабль, который вез груз соды, пристал к песчаному берегу острова. Купцы, собираясь пообедать, развели костер. Вместо камней, на которые можно было поставить котелки, они использовали куски каменной соды с корабля. Огонь был очень сильным, так что сода расплавилась и смешалась с песком и ракушками, от костра начали течь прозрачные струйки жидкости. Что таким образом изобрели финикийцы?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i.pinimg.com/originals/c0/1e/40/c01e407fa7ab0dd92ca0f494faa2e90e.png"/>
          <p:cNvPicPr>
            <a:picLocks noChangeAspect="1" noChangeArrowheads="1"/>
          </p:cNvPicPr>
          <p:nvPr/>
        </p:nvPicPr>
        <p:blipFill>
          <a:blip r:embed="rId2" cstate="print"/>
          <a:srcRect/>
          <a:stretch>
            <a:fillRect/>
          </a:stretch>
        </p:blipFill>
        <p:spPr bwMode="auto">
          <a:xfrm>
            <a:off x="395536" y="2132856"/>
            <a:ext cx="8413881" cy="3960440"/>
          </a:xfrm>
          <a:prstGeom prst="rect">
            <a:avLst/>
          </a:prstGeom>
          <a:noFill/>
        </p:spPr>
      </p:pic>
      <p:sp>
        <p:nvSpPr>
          <p:cNvPr id="3" name="Прямоугольник 2"/>
          <p:cNvSpPr/>
          <p:nvPr/>
        </p:nvSpPr>
        <p:spPr>
          <a:xfrm>
            <a:off x="539552" y="620688"/>
            <a:ext cx="8136904" cy="769441"/>
          </a:xfrm>
          <a:prstGeom prst="rect">
            <a:avLst/>
          </a:prstGeom>
        </p:spPr>
        <p:txBody>
          <a:bodyPr wrap="square">
            <a:spAutoFit/>
          </a:bodyPr>
          <a:lstStyle/>
          <a:p>
            <a:r>
              <a:rPr lang="ru-RU" sz="4400" dirty="0" smtClean="0">
                <a:latin typeface="Calibri Light" panose="020F0302020204030204" pitchFamily="34" charset="0"/>
              </a:rPr>
              <a:t>Стекло</a:t>
            </a:r>
            <a:r>
              <a:rPr lang="ru-RU" dirty="0" smtClean="0">
                <a:latin typeface="Calibri Light" panose="020F0302020204030204" pitchFamily="34" charset="0"/>
              </a:rPr>
              <a:t> </a:t>
            </a:r>
            <a:endParaRPr lang="ru-RU"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276872"/>
            <a:ext cx="8208912" cy="1754326"/>
          </a:xfrm>
          <a:prstGeom prst="rect">
            <a:avLst/>
          </a:prstGeom>
        </p:spPr>
        <p:txBody>
          <a:bodyPr wrap="square">
            <a:spAutoFit/>
          </a:bodyPr>
          <a:lstStyle/>
          <a:p>
            <a:pPr algn="ctr"/>
            <a:r>
              <a:rPr lang="ru-RU" sz="5400" b="1" dirty="0" smtClean="0">
                <a:latin typeface="Calibri Light" panose="020F0302020204030204" pitchFamily="34" charset="0"/>
              </a:rPr>
              <a:t>Конкурс 9.</a:t>
            </a:r>
          </a:p>
          <a:p>
            <a:pPr algn="ctr"/>
            <a:r>
              <a:rPr lang="ru-RU" sz="5400" b="1" dirty="0" smtClean="0">
                <a:latin typeface="Calibri Light" panose="020F0302020204030204" pitchFamily="34" charset="0"/>
              </a:rPr>
              <a:t> «Вспомни героя» </a:t>
            </a:r>
            <a:endParaRPr lang="ru-RU" sz="5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51520" y="-185632"/>
            <a:ext cx="8496944"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rgbClr val="FF0000"/>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1. Я – великий реформатор Древних Афин. Мои преобразования заложили в Афинах основы демократии, то есть власти народа. Теперь любой гражданин Афин мог участвовать в управлении государством, быть избранным на важные должности, голосовать в Народном собрании. Я отменил привилегии афинским аристократам. Я разделил общество на категории, в соответствии с их доходами. Теперь любой бедняк незнатного происхождения имел право голоса, мог принимать участие в жизни общества и перейти в более высокий разряд. В том, что в начале XXI в. многие страны развиваются по демократичному пути, есть и моя заслуга. И я очень горжусь этим.</a:t>
            </a:r>
            <a:endParaRPr kumimoji="0" lang="ru-RU" sz="28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images.fineartamerica.com/images/artworkimages/mediumlarge/2/solon-greek-school.jpg"/>
          <p:cNvPicPr>
            <a:picLocks noChangeAspect="1" noChangeArrowheads="1"/>
          </p:cNvPicPr>
          <p:nvPr/>
        </p:nvPicPr>
        <p:blipFill>
          <a:blip r:embed="rId2" cstate="print"/>
          <a:srcRect/>
          <a:stretch>
            <a:fillRect/>
          </a:stretch>
        </p:blipFill>
        <p:spPr bwMode="auto">
          <a:xfrm>
            <a:off x="2987824" y="1052736"/>
            <a:ext cx="5544616" cy="5616624"/>
          </a:xfrm>
          <a:prstGeom prst="rect">
            <a:avLst/>
          </a:prstGeom>
          <a:noFill/>
        </p:spPr>
      </p:pic>
      <p:sp>
        <p:nvSpPr>
          <p:cNvPr id="3" name="Прямоугольник 2"/>
          <p:cNvSpPr/>
          <p:nvPr/>
        </p:nvSpPr>
        <p:spPr>
          <a:xfrm>
            <a:off x="323528" y="332656"/>
            <a:ext cx="4642426" cy="646331"/>
          </a:xfrm>
          <a:prstGeom prst="rect">
            <a:avLst/>
          </a:prstGeom>
        </p:spPr>
        <p:txBody>
          <a:bodyPr wrap="square">
            <a:spAutoFit/>
          </a:bodyPr>
          <a:lstStyle/>
          <a:p>
            <a:r>
              <a:rPr lang="ru-RU" sz="3600" dirty="0" smtClean="0">
                <a:latin typeface="Calibri Light" panose="020F0302020204030204" pitchFamily="34" charset="0"/>
              </a:rPr>
              <a:t>Солон – архонт Афин</a:t>
            </a:r>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51520" y="95699"/>
            <a:ext cx="792088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Calibri"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2. </a:t>
            </a:r>
            <a:r>
              <a:rPr kumimoji="0" lang="ru-RU" sz="28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 </a:t>
            </a:r>
            <a:r>
              <a:rPr kumimoji="0" lang="ru-RU" sz="280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Я – предводитель эллинов, спартанский царь. Тяжелая судьба досталась и мне, и моим воинам. Все мы пали в неравном бою. Среди нас оказался предатель. Он завел персов в наш тыл, и как раз туда, где мы их меньше всего ожидали. Я и мои воины могли отступить, но мы не сделали этого. По законам Спарты воин не имеет права отступать или вернуться с поражением. И мы решили остаться на поле боя и стоять до конца не потому, что боялись закона. Так подсказывала нам наша совесть. Мы погибли все до единого, защищая проход у Фермопил. Но память о нашем подвиге навсегда остался в душах благородных потомков. </a:t>
            </a:r>
            <a:endParaRPr kumimoji="0" lang="ru-RU" sz="280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mobimg.b-cdn.net/v3/fetch/38/38acde713ba154bcfe2929bf8b28cc03.jpeg"/>
          <p:cNvPicPr>
            <a:picLocks noChangeAspect="1" noChangeArrowheads="1"/>
          </p:cNvPicPr>
          <p:nvPr/>
        </p:nvPicPr>
        <p:blipFill>
          <a:blip r:embed="rId2" cstate="print"/>
          <a:srcRect/>
          <a:stretch>
            <a:fillRect/>
          </a:stretch>
        </p:blipFill>
        <p:spPr bwMode="auto">
          <a:xfrm>
            <a:off x="539552" y="1124744"/>
            <a:ext cx="7872874" cy="5472608"/>
          </a:xfrm>
          <a:prstGeom prst="rect">
            <a:avLst/>
          </a:prstGeom>
          <a:noFill/>
        </p:spPr>
      </p:pic>
      <p:sp>
        <p:nvSpPr>
          <p:cNvPr id="3" name="Прямоугольник 2"/>
          <p:cNvSpPr/>
          <p:nvPr/>
        </p:nvSpPr>
        <p:spPr>
          <a:xfrm>
            <a:off x="467544" y="332656"/>
            <a:ext cx="4877264" cy="584775"/>
          </a:xfrm>
          <a:prstGeom prst="rect">
            <a:avLst/>
          </a:prstGeom>
        </p:spPr>
        <p:txBody>
          <a:bodyPr wrap="square">
            <a:spAutoFit/>
          </a:bodyPr>
          <a:lstStyle/>
          <a:p>
            <a:r>
              <a:rPr lang="ru-RU" sz="3200" dirty="0" smtClean="0">
                <a:latin typeface="Calibri Light" panose="020F0302020204030204" pitchFamily="34" charset="0"/>
              </a:rPr>
              <a:t>Спартанский царь Леонид</a:t>
            </a:r>
            <a:endParaRPr lang="ru-RU" sz="32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7"/>
            <a:ext cx="8280920" cy="461665"/>
          </a:xfrm>
          <a:prstGeom prst="rect">
            <a:avLst/>
          </a:prstGeom>
        </p:spPr>
        <p:txBody>
          <a:bodyPr wrap="square">
            <a:spAutoFit/>
          </a:bodyPr>
          <a:lstStyle/>
          <a:p>
            <a:r>
              <a:rPr lang="ru-RU" sz="2400" b="1" dirty="0"/>
              <a:t>                           </a:t>
            </a:r>
            <a:r>
              <a:rPr lang="ru-RU" b="1" dirty="0"/>
              <a:t>       </a:t>
            </a:r>
            <a:r>
              <a:rPr lang="ru-RU" dirty="0"/>
              <a:t>                   </a:t>
            </a:r>
          </a:p>
        </p:txBody>
      </p:sp>
      <p:sp>
        <p:nvSpPr>
          <p:cNvPr id="3" name="Прямоугольник 2"/>
          <p:cNvSpPr/>
          <p:nvPr/>
        </p:nvSpPr>
        <p:spPr>
          <a:xfrm>
            <a:off x="395536" y="692696"/>
            <a:ext cx="8208912" cy="5078313"/>
          </a:xfrm>
          <a:prstGeom prst="rect">
            <a:avLst/>
          </a:prstGeom>
        </p:spPr>
        <p:txBody>
          <a:bodyPr wrap="square">
            <a:spAutoFit/>
          </a:bodyPr>
          <a:lstStyle/>
          <a:p>
            <a:r>
              <a:rPr lang="ru-RU" sz="3600" dirty="0" smtClean="0">
                <a:latin typeface="Calibri Light" panose="020F0302020204030204" pitchFamily="34" charset="0"/>
              </a:rPr>
              <a:t>1. Река </a:t>
            </a:r>
            <a:r>
              <a:rPr lang="ru-RU" sz="3600" dirty="0">
                <a:latin typeface="Calibri Light" panose="020F0302020204030204" pitchFamily="34" charset="0"/>
              </a:rPr>
              <a:t>в </a:t>
            </a:r>
            <a:r>
              <a:rPr lang="ru-RU" sz="3600" dirty="0" smtClean="0">
                <a:latin typeface="Calibri Light" panose="020F0302020204030204" pitchFamily="34" charset="0"/>
              </a:rPr>
              <a:t>Египте …   </a:t>
            </a:r>
            <a:endParaRPr lang="ru-RU" sz="3600" dirty="0">
              <a:latin typeface="Calibri Light" panose="020F0302020204030204" pitchFamily="34" charset="0"/>
            </a:endParaRPr>
          </a:p>
          <a:p>
            <a:r>
              <a:rPr lang="ru-RU" sz="3600" dirty="0" smtClean="0">
                <a:latin typeface="Calibri Light" panose="020F0302020204030204" pitchFamily="34" charset="0"/>
              </a:rPr>
              <a:t>2. Полуостров </a:t>
            </a:r>
            <a:r>
              <a:rPr lang="ru-RU" sz="3600" dirty="0">
                <a:latin typeface="Calibri Light" panose="020F0302020204030204" pitchFamily="34" charset="0"/>
              </a:rPr>
              <a:t>на котором находится </a:t>
            </a:r>
            <a:r>
              <a:rPr lang="ru-RU" sz="3600" dirty="0" smtClean="0">
                <a:latin typeface="Calibri Light" panose="020F0302020204030204" pitchFamily="34" charset="0"/>
              </a:rPr>
              <a:t>Индия …</a:t>
            </a:r>
            <a:endParaRPr lang="ru-RU" sz="3600" dirty="0">
              <a:latin typeface="Calibri Light" panose="020F0302020204030204" pitchFamily="34" charset="0"/>
            </a:endParaRPr>
          </a:p>
          <a:p>
            <a:r>
              <a:rPr lang="ru-RU" sz="3600" dirty="0" smtClean="0">
                <a:latin typeface="Calibri Light" panose="020F0302020204030204" pitchFamily="34" charset="0"/>
              </a:rPr>
              <a:t>3. Горы </a:t>
            </a:r>
            <a:r>
              <a:rPr lang="ru-RU" sz="3600" dirty="0">
                <a:latin typeface="Calibri Light" panose="020F0302020204030204" pitchFamily="34" charset="0"/>
              </a:rPr>
              <a:t>на севере </a:t>
            </a:r>
            <a:r>
              <a:rPr lang="ru-RU" sz="3600" dirty="0" smtClean="0">
                <a:latin typeface="Calibri Light" panose="020F0302020204030204" pitchFamily="34" charset="0"/>
              </a:rPr>
              <a:t>Индии …</a:t>
            </a:r>
            <a:endParaRPr lang="ru-RU" sz="3600" dirty="0">
              <a:latin typeface="Calibri Light" panose="020F0302020204030204" pitchFamily="34" charset="0"/>
            </a:endParaRPr>
          </a:p>
          <a:p>
            <a:r>
              <a:rPr lang="ru-RU" sz="3600" dirty="0" smtClean="0">
                <a:latin typeface="Calibri Light" panose="020F0302020204030204" pitchFamily="34" charset="0"/>
              </a:rPr>
              <a:t>4. Главные </a:t>
            </a:r>
            <a:r>
              <a:rPr lang="ru-RU" sz="3600" dirty="0">
                <a:latin typeface="Calibri Light" panose="020F0302020204030204" pitchFamily="34" charset="0"/>
              </a:rPr>
              <a:t>реки </a:t>
            </a:r>
            <a:r>
              <a:rPr lang="ru-RU" sz="3600" dirty="0" smtClean="0">
                <a:latin typeface="Calibri Light" panose="020F0302020204030204" pitchFamily="34" charset="0"/>
              </a:rPr>
              <a:t>Китая …</a:t>
            </a:r>
            <a:endParaRPr lang="ru-RU" sz="3600" dirty="0">
              <a:latin typeface="Calibri Light" panose="020F0302020204030204" pitchFamily="34" charset="0"/>
            </a:endParaRPr>
          </a:p>
          <a:p>
            <a:r>
              <a:rPr lang="ru-RU" sz="3600" dirty="0" smtClean="0">
                <a:latin typeface="Calibri Light" panose="020F0302020204030204" pitchFamily="34" charset="0"/>
              </a:rPr>
              <a:t>5. Древнейшая </a:t>
            </a:r>
            <a:r>
              <a:rPr lang="ru-RU" sz="3600" dirty="0">
                <a:latin typeface="Calibri Light" panose="020F0302020204030204" pitchFamily="34" charset="0"/>
              </a:rPr>
              <a:t>столица </a:t>
            </a:r>
            <a:r>
              <a:rPr lang="ru-RU" sz="3600" dirty="0" smtClean="0">
                <a:latin typeface="Calibri Light" panose="020F0302020204030204" pitchFamily="34" charset="0"/>
              </a:rPr>
              <a:t>Египта …</a:t>
            </a:r>
            <a:endParaRPr lang="ru-RU" sz="3600" dirty="0">
              <a:latin typeface="Calibri Light" panose="020F0302020204030204" pitchFamily="34" charset="0"/>
            </a:endParaRPr>
          </a:p>
          <a:p>
            <a:r>
              <a:rPr lang="ru-RU" sz="3600" dirty="0" smtClean="0">
                <a:latin typeface="Calibri Light" panose="020F0302020204030204" pitchFamily="34" charset="0"/>
              </a:rPr>
              <a:t>6. Реки Междуречья …</a:t>
            </a:r>
            <a:endParaRPr lang="ru-RU" sz="3600" dirty="0">
              <a:latin typeface="Calibri Light" panose="020F0302020204030204" pitchFamily="34" charset="0"/>
            </a:endParaRPr>
          </a:p>
          <a:p>
            <a:r>
              <a:rPr lang="ru-RU" sz="3600" dirty="0" smtClean="0">
                <a:latin typeface="Calibri Light" panose="020F0302020204030204" pitchFamily="34" charset="0"/>
              </a:rPr>
              <a:t>7. Море</a:t>
            </a:r>
            <a:r>
              <a:rPr lang="ru-RU" sz="3600" dirty="0">
                <a:latin typeface="Calibri Light" panose="020F0302020204030204" pitchFamily="34" charset="0"/>
              </a:rPr>
              <a:t>, омывающее восточное побережье </a:t>
            </a:r>
            <a:r>
              <a:rPr lang="ru-RU" sz="3600" dirty="0" smtClean="0">
                <a:latin typeface="Calibri Light" panose="020F0302020204030204" pitchFamily="34" charset="0"/>
              </a:rPr>
              <a:t>Греции …</a:t>
            </a:r>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640960" cy="5139869"/>
          </a:xfrm>
          <a:prstGeom prst="rect">
            <a:avLst/>
          </a:prstGeom>
        </p:spPr>
        <p:txBody>
          <a:bodyPr wrap="square">
            <a:spAutoFit/>
          </a:bodyPr>
          <a:lstStyle/>
          <a:p>
            <a:endParaRPr lang="ru-RU" sz="4400" b="1" dirty="0" smtClean="0"/>
          </a:p>
          <a:p>
            <a:r>
              <a:rPr lang="ru-RU" sz="4400" dirty="0" smtClean="0">
                <a:latin typeface="Calibri Light" panose="020F0302020204030204" pitchFamily="34" charset="0"/>
              </a:rPr>
              <a:t>3. </a:t>
            </a:r>
            <a:r>
              <a:rPr lang="ru-RU" sz="4000" dirty="0" smtClean="0">
                <a:latin typeface="Calibri Light" panose="020F0302020204030204" pitchFamily="34" charset="0"/>
              </a:rPr>
              <a:t>Многим </a:t>
            </a:r>
            <a:r>
              <a:rPr lang="ru-RU" sz="4000" dirty="0">
                <a:latin typeface="Calibri Light" panose="020F0302020204030204" pitchFamily="34" charset="0"/>
              </a:rPr>
              <a:t>знакомо выражение "высечь море". Но далеко не все знают, что за этим выражением стоит интересная история, возвращающая нас на 2,5 тысячи лет назад</a:t>
            </a:r>
            <a:r>
              <a:rPr lang="ru-RU" sz="4000" dirty="0" smtClean="0">
                <a:latin typeface="Calibri Light" panose="020F0302020204030204" pitchFamily="34" charset="0"/>
              </a:rPr>
              <a:t>. Что это за история? И Кто в ней главный герой?.</a:t>
            </a:r>
            <a:endParaRPr lang="ru-RU" sz="40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3447098"/>
          </a:xfrm>
          <a:prstGeom prst="rect">
            <a:avLst/>
          </a:prstGeom>
        </p:spPr>
        <p:txBody>
          <a:bodyPr wrap="square">
            <a:spAutoFit/>
          </a:bodyPr>
          <a:lstStyle/>
          <a:p>
            <a:r>
              <a:rPr lang="ru-RU" sz="2000" dirty="0" smtClean="0">
                <a:latin typeface="Calibri Light" panose="020F0302020204030204" pitchFamily="34" charset="0"/>
              </a:rPr>
              <a:t>Ответ:</a:t>
            </a:r>
          </a:p>
          <a:p>
            <a:r>
              <a:rPr lang="ru-RU" sz="2000" dirty="0" smtClean="0">
                <a:latin typeface="Calibri Light" panose="020F0302020204030204" pitchFamily="34" charset="0"/>
              </a:rPr>
              <a:t>В </a:t>
            </a:r>
            <a:r>
              <a:rPr lang="ru-RU" sz="2000" dirty="0">
                <a:latin typeface="Calibri Light" panose="020F0302020204030204" pitchFamily="34" charset="0"/>
              </a:rPr>
              <a:t>480 году до нашей эры, персы</a:t>
            </a:r>
            <a:r>
              <a:rPr lang="ru-RU" sz="2000" dirty="0" smtClean="0">
                <a:latin typeface="Calibri Light" panose="020F0302020204030204" pitchFamily="34" charset="0"/>
              </a:rPr>
              <a:t>, возглавляемые Ксерксом,  </a:t>
            </a:r>
            <a:r>
              <a:rPr lang="ru-RU" sz="2000" dirty="0">
                <a:latin typeface="Calibri Light" panose="020F0302020204030204" pitchFamily="34" charset="0"/>
              </a:rPr>
              <a:t>собираясь пересечь пролив Дарданеллы (</a:t>
            </a:r>
            <a:r>
              <a:rPr lang="ru-RU" sz="2000" dirty="0" err="1">
                <a:latin typeface="Calibri Light" panose="020F0302020204030204" pitchFamily="34" charset="0"/>
              </a:rPr>
              <a:t>Геллеспонт</a:t>
            </a:r>
            <a:r>
              <a:rPr lang="ru-RU" sz="2000" dirty="0">
                <a:latin typeface="Calibri Light" panose="020F0302020204030204" pitchFamily="34" charset="0"/>
              </a:rPr>
              <a:t>), стали строить понтонные мосты, из «белого льна» и папирусных канатов</a:t>
            </a:r>
            <a:r>
              <a:rPr lang="ru-RU" sz="2000" dirty="0" smtClean="0">
                <a:latin typeface="Calibri Light" panose="020F0302020204030204" pitchFamily="34" charset="0"/>
              </a:rPr>
              <a:t>.</a:t>
            </a:r>
            <a:r>
              <a:rPr lang="ru-RU" sz="2000" dirty="0">
                <a:latin typeface="Calibri Light" panose="020F0302020204030204" pitchFamily="34" charset="0"/>
              </a:rPr>
              <a:t> Когда же пролив был соединен мостом, разразилась страшная буря и уничтожила всю эту грандиозную постройку.</a:t>
            </a:r>
          </a:p>
          <a:p>
            <a:r>
              <a:rPr lang="ru-RU" sz="2000" dirty="0">
                <a:latin typeface="Calibri Light" panose="020F0302020204030204" pitchFamily="34" charset="0"/>
              </a:rPr>
              <a:t>Гневу грозного царя не было предела, и он приказал казнить всех надзирателей стройки. Однако главным виновником происшествия «царь героев» считал природу.</a:t>
            </a:r>
          </a:p>
          <a:p>
            <a:r>
              <a:rPr lang="ru-RU" sz="2000" dirty="0">
                <a:latin typeface="Calibri Light" panose="020F0302020204030204" pitchFamily="34" charset="0"/>
              </a:rPr>
              <a:t>Он приказал высечь море. Плетьми.</a:t>
            </a:r>
          </a:p>
          <a:p>
            <a:endParaRPr lang="ru-RU" dirty="0"/>
          </a:p>
        </p:txBody>
      </p:sp>
      <p:pic>
        <p:nvPicPr>
          <p:cNvPr id="52226" name="Picture 2" descr="Ксеркс высекает плетью море."/>
          <p:cNvPicPr>
            <a:picLocks noChangeAspect="1" noChangeArrowheads="1"/>
          </p:cNvPicPr>
          <p:nvPr/>
        </p:nvPicPr>
        <p:blipFill>
          <a:blip r:embed="rId2" cstate="print"/>
          <a:srcRect/>
          <a:stretch>
            <a:fillRect/>
          </a:stretch>
        </p:blipFill>
        <p:spPr bwMode="auto">
          <a:xfrm>
            <a:off x="467544" y="3617547"/>
            <a:ext cx="8208912" cy="306747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556792"/>
            <a:ext cx="8424936" cy="2308324"/>
          </a:xfrm>
          <a:prstGeom prst="rect">
            <a:avLst/>
          </a:prstGeom>
        </p:spPr>
        <p:txBody>
          <a:bodyPr wrap="square">
            <a:spAutoFit/>
          </a:bodyPr>
          <a:lstStyle/>
          <a:p>
            <a:pPr algn="ctr"/>
            <a:r>
              <a:rPr lang="ru-RU" sz="4800" b="1" dirty="0" smtClean="0">
                <a:latin typeface="Calibri Light" panose="020F0302020204030204" pitchFamily="34" charset="0"/>
              </a:rPr>
              <a:t>Конкурс 10. </a:t>
            </a:r>
          </a:p>
          <a:p>
            <a:pPr algn="ctr"/>
            <a:r>
              <a:rPr lang="ru-RU" sz="4800" b="1" dirty="0" smtClean="0">
                <a:latin typeface="Calibri Light" panose="020F0302020204030204" pitchFamily="34" charset="0"/>
              </a:rPr>
              <a:t>«Историческая всякая всячина» </a:t>
            </a:r>
          </a:p>
          <a:p>
            <a:pPr algn="ctr"/>
            <a:r>
              <a:rPr lang="ru-RU" sz="4800" b="1" dirty="0" smtClean="0">
                <a:latin typeface="Calibri Light" panose="020F0302020204030204" pitchFamily="34" charset="0"/>
              </a:rPr>
              <a:t>Блиц опрос.</a:t>
            </a:r>
            <a:endParaRPr lang="ru-RU" sz="48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136904" cy="6063198"/>
          </a:xfrm>
          <a:prstGeom prst="rect">
            <a:avLst/>
          </a:prstGeom>
        </p:spPr>
        <p:txBody>
          <a:bodyPr wrap="square">
            <a:spAutoFit/>
          </a:bodyPr>
          <a:lstStyle/>
          <a:p>
            <a:endParaRPr lang="ru-RU" sz="2800" dirty="0" smtClean="0">
              <a:latin typeface="Calibri Light" panose="020F0302020204030204" pitchFamily="34" charset="0"/>
              <a:cs typeface="Calibri" pitchFamily="34" charset="0"/>
            </a:endParaRPr>
          </a:p>
          <a:p>
            <a:r>
              <a:rPr lang="ru-RU" sz="2800" dirty="0" smtClean="0">
                <a:latin typeface="Calibri Light" panose="020F0302020204030204" pitchFamily="34" charset="0"/>
                <a:cs typeface="Calibri" pitchFamily="34" charset="0"/>
              </a:rPr>
              <a:t>1. </a:t>
            </a:r>
            <a:r>
              <a:rPr lang="ru-RU" sz="3600" dirty="0" smtClean="0">
                <a:latin typeface="Calibri Light" panose="020F0302020204030204" pitchFamily="34" charset="0"/>
                <a:cs typeface="Calibri" pitchFamily="34" charset="0"/>
              </a:rPr>
              <a:t>Царь </a:t>
            </a:r>
            <a:r>
              <a:rPr lang="ru-RU" sz="3600" dirty="0">
                <a:latin typeface="Calibri Light" panose="020F0302020204030204" pitchFamily="34" charset="0"/>
                <a:cs typeface="Calibri" pitchFamily="34" charset="0"/>
              </a:rPr>
              <a:t>Македонии Филипп II, завоевавший многие греческие города, отправил в спартанский город такое письмо: «Советую вам сдаться немедленно, потому что если моя армия войдёт в ваши земли, я уничтожу ваши сады, порабощу людей и разрушу город</a:t>
            </a:r>
            <a:r>
              <a:rPr lang="ru-RU" sz="3600" dirty="0" smtClean="0">
                <a:latin typeface="Calibri Light" panose="020F0302020204030204" pitchFamily="34" charset="0"/>
                <a:cs typeface="Calibri" pitchFamily="34" charset="0"/>
              </a:rPr>
              <a:t>». </a:t>
            </a:r>
            <a:r>
              <a:rPr lang="ru-RU" sz="3600" dirty="0">
                <a:latin typeface="Calibri Light" panose="020F0302020204030204" pitchFamily="34" charset="0"/>
                <a:cs typeface="Calibri" pitchFamily="34" charset="0"/>
              </a:rPr>
              <a:t>Н</a:t>
            </a:r>
            <a:r>
              <a:rPr lang="ru-RU" sz="3600" dirty="0" smtClean="0">
                <a:latin typeface="Calibri Light" panose="020F0302020204030204" pitchFamily="34" charset="0"/>
                <a:cs typeface="Calibri" pitchFamily="34" charset="0"/>
              </a:rPr>
              <a:t>а </a:t>
            </a:r>
            <a:r>
              <a:rPr lang="ru-RU" sz="3600" dirty="0">
                <a:latin typeface="Calibri Light" panose="020F0302020204030204" pitchFamily="34" charset="0"/>
                <a:cs typeface="Calibri" pitchFamily="34" charset="0"/>
              </a:rPr>
              <a:t>что получил ответ от спартанцев… А что ему ответили спартанцы?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2062103"/>
          </a:xfrm>
          <a:prstGeom prst="rect">
            <a:avLst/>
          </a:prstGeom>
        </p:spPr>
        <p:txBody>
          <a:bodyPr wrap="square">
            <a:spAutoFit/>
          </a:bodyPr>
          <a:lstStyle/>
          <a:p>
            <a:r>
              <a:rPr lang="ru-RU" sz="3200" dirty="0">
                <a:latin typeface="Calibri Light" panose="020F0302020204030204" pitchFamily="34" charset="0"/>
              </a:rPr>
              <a:t>2</a:t>
            </a:r>
            <a:r>
              <a:rPr lang="ru-RU" sz="3200" dirty="0" smtClean="0">
                <a:latin typeface="Calibri Light" panose="020F0302020204030204" pitchFamily="34" charset="0"/>
              </a:rPr>
              <a:t>. Персидский </a:t>
            </a:r>
            <a:r>
              <a:rPr lang="ru-RU" sz="3200" dirty="0">
                <a:latin typeface="Calibri Light" panose="020F0302020204030204" pitchFamily="34" charset="0"/>
              </a:rPr>
              <a:t>царь попробовал их знаменитую похлебку, и сказал: «Теперь я понимаю, почему они так храбро идут на смерть: им милее гибель, чем такая еда». О ком это он?</a:t>
            </a:r>
          </a:p>
        </p:txBody>
      </p:sp>
      <p:sp>
        <p:nvSpPr>
          <p:cNvPr id="3" name="Прямоугольник 2"/>
          <p:cNvSpPr/>
          <p:nvPr/>
        </p:nvSpPr>
        <p:spPr>
          <a:xfrm>
            <a:off x="251520" y="2780928"/>
            <a:ext cx="8280920" cy="3539430"/>
          </a:xfrm>
          <a:prstGeom prst="rect">
            <a:avLst/>
          </a:prstGeom>
        </p:spPr>
        <p:txBody>
          <a:bodyPr wrap="square">
            <a:spAutoFit/>
          </a:bodyPr>
          <a:lstStyle/>
          <a:p>
            <a:r>
              <a:rPr lang="ru-RU" sz="3200" dirty="0">
                <a:latin typeface="Calibri Light" panose="020F0302020204030204" pitchFamily="34" charset="0"/>
              </a:rPr>
              <a:t>3</a:t>
            </a:r>
            <a:r>
              <a:rPr lang="ru-RU" sz="3200" dirty="0" smtClean="0">
                <a:latin typeface="Calibri Light" panose="020F0302020204030204" pitchFamily="34" charset="0"/>
              </a:rPr>
              <a:t>. Узнал </a:t>
            </a:r>
            <a:r>
              <a:rPr lang="ru-RU" sz="3200" dirty="0">
                <a:latin typeface="Calibri Light" panose="020F0302020204030204" pitchFamily="34" charset="0"/>
              </a:rPr>
              <a:t>Китай чрез много лет,</a:t>
            </a:r>
          </a:p>
          <a:p>
            <a:r>
              <a:rPr lang="ru-RU" sz="3200" dirty="0">
                <a:latin typeface="Calibri Light" panose="020F0302020204030204" pitchFamily="34" charset="0"/>
              </a:rPr>
              <a:t>Как много может человек,</a:t>
            </a:r>
          </a:p>
          <a:p>
            <a:r>
              <a:rPr lang="ru-RU" sz="3200" dirty="0">
                <a:latin typeface="Calibri Light" panose="020F0302020204030204" pitchFamily="34" charset="0"/>
              </a:rPr>
              <a:t>Из книг, на наши не похожих.</a:t>
            </a:r>
          </a:p>
          <a:p>
            <a:r>
              <a:rPr lang="ru-RU" sz="3200" dirty="0">
                <a:latin typeface="Calibri Light" panose="020F0302020204030204" pitchFamily="34" charset="0"/>
              </a:rPr>
              <a:t>На связку дров скорее схожих.</a:t>
            </a:r>
          </a:p>
          <a:p>
            <a:r>
              <a:rPr lang="ru-RU" sz="3200" dirty="0">
                <a:latin typeface="Calibri Light" panose="020F0302020204030204" pitchFamily="34" charset="0"/>
              </a:rPr>
              <a:t>Чтоб книгой стать,</a:t>
            </a:r>
          </a:p>
          <a:p>
            <a:r>
              <a:rPr lang="ru-RU" sz="3200" dirty="0">
                <a:latin typeface="Calibri Light" panose="020F0302020204030204" pitchFamily="34" charset="0"/>
              </a:rPr>
              <a:t>Прошел чрез много мук</a:t>
            </a:r>
          </a:p>
          <a:p>
            <a:r>
              <a:rPr lang="ru-RU" sz="3200" dirty="0">
                <a:latin typeface="Calibri Light" panose="020F0302020204030204" pitchFamily="34" charset="0"/>
              </a:rPr>
              <a:t>В Китае — расщепленный то...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2062103"/>
          </a:xfrm>
          <a:prstGeom prst="rect">
            <a:avLst/>
          </a:prstGeom>
        </p:spPr>
        <p:txBody>
          <a:bodyPr wrap="square">
            <a:spAutoFit/>
          </a:bodyPr>
          <a:lstStyle/>
          <a:p>
            <a:r>
              <a:rPr lang="ru-RU" sz="3200" dirty="0">
                <a:latin typeface="Calibri Light" panose="020F0302020204030204" pitchFamily="34" charset="0"/>
              </a:rPr>
              <a:t>4</a:t>
            </a:r>
            <a:r>
              <a:rPr lang="ru-RU" sz="3200" dirty="0" smtClean="0">
                <a:latin typeface="Calibri Light" panose="020F0302020204030204" pitchFamily="34" charset="0"/>
              </a:rPr>
              <a:t>. Какие </a:t>
            </a:r>
            <a:r>
              <a:rPr lang="ru-RU" sz="3200" dirty="0">
                <a:latin typeface="Calibri Light" panose="020F0302020204030204" pitchFamily="34" charset="0"/>
              </a:rPr>
              <a:t>из продуктов: инжир, лук, утка, картофель, чеснок, виноград, финики, кукуруза, помидор, мед не входили в рацион египтян? Выберите 3 продукта </a:t>
            </a:r>
          </a:p>
        </p:txBody>
      </p:sp>
      <p:sp>
        <p:nvSpPr>
          <p:cNvPr id="3" name="Прямоугольник 2"/>
          <p:cNvSpPr/>
          <p:nvPr/>
        </p:nvSpPr>
        <p:spPr>
          <a:xfrm>
            <a:off x="323528" y="2420888"/>
            <a:ext cx="8136904" cy="4524315"/>
          </a:xfrm>
          <a:prstGeom prst="rect">
            <a:avLst/>
          </a:prstGeom>
        </p:spPr>
        <p:txBody>
          <a:bodyPr wrap="square">
            <a:spAutoFit/>
          </a:bodyPr>
          <a:lstStyle/>
          <a:p>
            <a:r>
              <a:rPr lang="ru-RU" sz="3200" dirty="0" smtClean="0">
                <a:latin typeface="Calibri Light" panose="020F0302020204030204" pitchFamily="34" charset="0"/>
                <a:cs typeface="Calibri" pitchFamily="34" charset="0"/>
              </a:rPr>
              <a:t>5. Этот древний мудрец и философ, потомок знатного рода Кун, стал основоположником одного из религий. Он проповедовал, что правитель – это отец государства, а население – его дети. Чтобы жить гармонично, нужно, чтобы отец заботился о своих детях, а дети почитали своего отца. Назовите общеизвестное имя этого мыслителя.</a:t>
            </a:r>
            <a:endParaRPr lang="ru-RU" sz="32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4538966" cy="1323439"/>
          </a:xfrm>
          <a:prstGeom prst="rect">
            <a:avLst/>
          </a:prstGeom>
        </p:spPr>
        <p:txBody>
          <a:bodyPr wrap="square">
            <a:spAutoFit/>
          </a:bodyPr>
          <a:lstStyle/>
          <a:p>
            <a:r>
              <a:rPr lang="ru-RU" sz="4000" dirty="0" smtClean="0">
                <a:latin typeface="Calibri Light" panose="020F0302020204030204" pitchFamily="34" charset="0"/>
              </a:rPr>
              <a:t>Ответ</a:t>
            </a:r>
          </a:p>
          <a:p>
            <a:r>
              <a:rPr lang="ru-RU" sz="4000" dirty="0" smtClean="0">
                <a:latin typeface="Calibri Light" panose="020F0302020204030204" pitchFamily="34" charset="0"/>
              </a:rPr>
              <a:t>1. «Если</a:t>
            </a:r>
            <a:r>
              <a:rPr lang="ru-RU" sz="4000" dirty="0">
                <a:latin typeface="Calibri Light" panose="020F0302020204030204" pitchFamily="34" charset="0"/>
              </a:rPr>
              <a:t>»</a:t>
            </a:r>
          </a:p>
        </p:txBody>
      </p:sp>
      <p:sp>
        <p:nvSpPr>
          <p:cNvPr id="4" name="Прямоугольник 3"/>
          <p:cNvSpPr/>
          <p:nvPr/>
        </p:nvSpPr>
        <p:spPr>
          <a:xfrm>
            <a:off x="484744" y="1942673"/>
            <a:ext cx="4691859" cy="707886"/>
          </a:xfrm>
          <a:prstGeom prst="rect">
            <a:avLst/>
          </a:prstGeom>
        </p:spPr>
        <p:txBody>
          <a:bodyPr wrap="square">
            <a:spAutoFit/>
          </a:bodyPr>
          <a:lstStyle/>
          <a:p>
            <a:r>
              <a:rPr lang="ru-RU" sz="4000" dirty="0">
                <a:latin typeface="Calibri Light" panose="020F0302020204030204" pitchFamily="34" charset="0"/>
              </a:rPr>
              <a:t>2</a:t>
            </a:r>
            <a:r>
              <a:rPr lang="ru-RU" sz="4000" dirty="0" smtClean="0">
                <a:latin typeface="Calibri Light" panose="020F0302020204030204" pitchFamily="34" charset="0"/>
              </a:rPr>
              <a:t>. Спартанцах</a:t>
            </a:r>
            <a:endParaRPr lang="ru-RU" sz="4000" dirty="0">
              <a:latin typeface="Calibri Light" panose="020F0302020204030204" pitchFamily="34" charset="0"/>
            </a:endParaRPr>
          </a:p>
        </p:txBody>
      </p:sp>
      <p:sp>
        <p:nvSpPr>
          <p:cNvPr id="5" name="Прямоугольник 4"/>
          <p:cNvSpPr/>
          <p:nvPr/>
        </p:nvSpPr>
        <p:spPr>
          <a:xfrm>
            <a:off x="484744" y="2650559"/>
            <a:ext cx="3943241" cy="707886"/>
          </a:xfrm>
          <a:prstGeom prst="rect">
            <a:avLst/>
          </a:prstGeom>
        </p:spPr>
        <p:txBody>
          <a:bodyPr wrap="square">
            <a:spAutoFit/>
          </a:bodyPr>
          <a:lstStyle/>
          <a:p>
            <a:r>
              <a:rPr lang="ru-RU" sz="4000" dirty="0">
                <a:latin typeface="Calibri Light" panose="020F0302020204030204" pitchFamily="34" charset="0"/>
              </a:rPr>
              <a:t>3</a:t>
            </a:r>
            <a:r>
              <a:rPr lang="ru-RU" sz="4000" dirty="0" smtClean="0">
                <a:latin typeface="Calibri Light" panose="020F0302020204030204" pitchFamily="34" charset="0"/>
              </a:rPr>
              <a:t>. Бамбук</a:t>
            </a:r>
            <a:endParaRPr lang="ru-RU" sz="4000" dirty="0">
              <a:latin typeface="Calibri Light" panose="020F0302020204030204" pitchFamily="34" charset="0"/>
            </a:endParaRPr>
          </a:p>
        </p:txBody>
      </p:sp>
      <p:sp>
        <p:nvSpPr>
          <p:cNvPr id="6" name="Прямоугольник 5"/>
          <p:cNvSpPr/>
          <p:nvPr/>
        </p:nvSpPr>
        <p:spPr>
          <a:xfrm>
            <a:off x="611560" y="3429000"/>
            <a:ext cx="7920880" cy="707886"/>
          </a:xfrm>
          <a:prstGeom prst="rect">
            <a:avLst/>
          </a:prstGeom>
        </p:spPr>
        <p:txBody>
          <a:bodyPr wrap="square">
            <a:spAutoFit/>
          </a:bodyPr>
          <a:lstStyle/>
          <a:p>
            <a:r>
              <a:rPr lang="ru-RU" sz="4000" dirty="0">
                <a:latin typeface="Calibri Light" panose="020F0302020204030204" pitchFamily="34" charset="0"/>
              </a:rPr>
              <a:t>4</a:t>
            </a:r>
            <a:r>
              <a:rPr lang="ru-RU" sz="4000" dirty="0" smtClean="0">
                <a:latin typeface="Calibri Light" panose="020F0302020204030204" pitchFamily="34" charset="0"/>
              </a:rPr>
              <a:t>. Картофель</a:t>
            </a:r>
            <a:r>
              <a:rPr lang="ru-RU" sz="4000" dirty="0">
                <a:latin typeface="Calibri Light" panose="020F0302020204030204" pitchFamily="34" charset="0"/>
              </a:rPr>
              <a:t>, помидор, кукуруза. </a:t>
            </a:r>
          </a:p>
        </p:txBody>
      </p:sp>
      <p:sp>
        <p:nvSpPr>
          <p:cNvPr id="7" name="Прямоугольник 6"/>
          <p:cNvSpPr/>
          <p:nvPr/>
        </p:nvSpPr>
        <p:spPr>
          <a:xfrm>
            <a:off x="611560" y="4207441"/>
            <a:ext cx="7272808" cy="707886"/>
          </a:xfrm>
          <a:prstGeom prst="rect">
            <a:avLst/>
          </a:prstGeom>
        </p:spPr>
        <p:txBody>
          <a:bodyPr wrap="square">
            <a:spAutoFit/>
          </a:bodyPr>
          <a:lstStyle/>
          <a:p>
            <a:r>
              <a:rPr lang="ru-RU" sz="4000" dirty="0">
                <a:latin typeface="Calibri Light" panose="020F0302020204030204" pitchFamily="34" charset="0"/>
              </a:rPr>
              <a:t>5</a:t>
            </a:r>
            <a:r>
              <a:rPr lang="ru-RU" sz="4000" dirty="0" smtClean="0">
                <a:latin typeface="Calibri Light" panose="020F0302020204030204" pitchFamily="34" charset="0"/>
              </a:rPr>
              <a:t>. Конфуций </a:t>
            </a:r>
            <a:endParaRPr lang="ru-RU" sz="40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08920"/>
            <a:ext cx="8280920" cy="1754326"/>
          </a:xfrm>
          <a:prstGeom prst="rect">
            <a:avLst/>
          </a:prstGeom>
        </p:spPr>
        <p:txBody>
          <a:bodyPr wrap="square">
            <a:spAutoFit/>
          </a:bodyPr>
          <a:lstStyle/>
          <a:p>
            <a:pPr algn="ctr"/>
            <a:r>
              <a:rPr lang="ru-RU" sz="5400" b="1" dirty="0" smtClean="0">
                <a:latin typeface="Calibri Light" panose="020F0302020204030204" pitchFamily="34" charset="0"/>
              </a:rPr>
              <a:t>Конкурс 11.</a:t>
            </a:r>
          </a:p>
          <a:p>
            <a:pPr algn="ctr"/>
            <a:r>
              <a:rPr lang="ru-RU" sz="5400" b="1" dirty="0" smtClean="0">
                <a:latin typeface="Calibri Light" panose="020F0302020204030204" pitchFamily="34" charset="0"/>
              </a:rPr>
              <a:t> «Кто </a:t>
            </a:r>
            <a:r>
              <a:rPr lang="ru-RU" sz="5400" b="1" dirty="0" smtClean="0">
                <a:latin typeface="Calibri Light" panose="020F0302020204030204" pitchFamily="34" charset="0"/>
              </a:rPr>
              <a:t>сказал: «Мяу»?» </a:t>
            </a:r>
            <a:endParaRPr lang="ru-RU" sz="5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568952" cy="954107"/>
          </a:xfrm>
          <a:prstGeom prst="rect">
            <a:avLst/>
          </a:prstGeom>
        </p:spPr>
        <p:txBody>
          <a:bodyPr wrap="square">
            <a:spAutoFit/>
          </a:bodyPr>
          <a:lstStyle/>
          <a:p>
            <a:r>
              <a:rPr lang="ru-RU" sz="2800" dirty="0" smtClean="0">
                <a:latin typeface="Calibri Light" panose="020F0302020204030204" pitchFamily="34" charset="0"/>
              </a:rPr>
              <a:t>Вспомните </a:t>
            </a:r>
            <a:r>
              <a:rPr lang="ru-RU" sz="2800" dirty="0">
                <a:latin typeface="Calibri Light" panose="020F0302020204030204" pitchFamily="34" charset="0"/>
              </a:rPr>
              <a:t>древнегреческие мифы. Кто из героев мог бы выразить свое родительское горе такими словами</a:t>
            </a:r>
            <a:r>
              <a:rPr lang="ru-RU" sz="2800" dirty="0" smtClean="0">
                <a:latin typeface="Calibri Light" panose="020F0302020204030204" pitchFamily="34" charset="0"/>
              </a:rPr>
              <a:t>?</a:t>
            </a:r>
            <a:endParaRPr lang="ru-RU" sz="2800" dirty="0">
              <a:latin typeface="Calibri Light" panose="020F0302020204030204" pitchFamily="34" charset="0"/>
            </a:endParaRPr>
          </a:p>
        </p:txBody>
      </p:sp>
      <p:sp>
        <p:nvSpPr>
          <p:cNvPr id="3" name="Прямоугольник 2"/>
          <p:cNvSpPr/>
          <p:nvPr/>
        </p:nvSpPr>
        <p:spPr>
          <a:xfrm>
            <a:off x="179512" y="1700808"/>
            <a:ext cx="8352928" cy="3908762"/>
          </a:xfrm>
          <a:prstGeom prst="rect">
            <a:avLst/>
          </a:prstGeom>
        </p:spPr>
        <p:txBody>
          <a:bodyPr wrap="square">
            <a:spAutoFit/>
          </a:bodyPr>
          <a:lstStyle/>
          <a:p>
            <a:endParaRPr lang="ru-RU" sz="2800" dirty="0" smtClean="0"/>
          </a:p>
          <a:p>
            <a:endParaRPr lang="ru-RU" sz="2800" dirty="0" smtClean="0"/>
          </a:p>
          <a:p>
            <a:r>
              <a:rPr lang="ru-RU" sz="3200" dirty="0" smtClean="0">
                <a:latin typeface="Calibri Light" panose="020F0302020204030204" pitchFamily="34" charset="0"/>
              </a:rPr>
              <a:t>1</a:t>
            </a:r>
            <a:r>
              <a:rPr lang="ru-RU" sz="3200" dirty="0">
                <a:latin typeface="Calibri Light" panose="020F0302020204030204" pitchFamily="34" charset="0"/>
              </a:rPr>
              <a:t>. Не осуждайте несчастного отца. Да, мне некого винить в гибели сына. Знаю, знаю, человек не птица... Но удивительно прекрасен созданный богами мир, когда глядишь на него с высоты! Верьте, людям станет подвластно небо!</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109016"/>
            <a:ext cx="8064896" cy="2308324"/>
          </a:xfrm>
          <a:prstGeom prst="rect">
            <a:avLst/>
          </a:prstGeom>
        </p:spPr>
        <p:txBody>
          <a:bodyPr wrap="square">
            <a:spAutoFit/>
          </a:bodyPr>
          <a:lstStyle/>
          <a:p>
            <a:r>
              <a:rPr lang="ru-RU" sz="3600" dirty="0" smtClean="0">
                <a:latin typeface="Calibri Light" panose="020F0302020204030204" pitchFamily="34" charset="0"/>
              </a:rPr>
              <a:t>3. Обманом </a:t>
            </a:r>
            <a:r>
              <a:rPr lang="ru-RU" sz="3600" dirty="0">
                <a:latin typeface="Calibri Light" panose="020F0302020204030204" pitchFamily="34" charset="0"/>
              </a:rPr>
              <a:t>разлучили меня с любимой дочерью! Так пусть завянут все цветы, засохнут все деревья и выгорит трава! Верните мне дочь!</a:t>
            </a:r>
          </a:p>
        </p:txBody>
      </p:sp>
      <p:sp>
        <p:nvSpPr>
          <p:cNvPr id="3" name="Прямоугольник 2"/>
          <p:cNvSpPr/>
          <p:nvPr/>
        </p:nvSpPr>
        <p:spPr>
          <a:xfrm>
            <a:off x="539552" y="692696"/>
            <a:ext cx="7920880" cy="3416320"/>
          </a:xfrm>
          <a:prstGeom prst="rect">
            <a:avLst/>
          </a:prstGeom>
        </p:spPr>
        <p:txBody>
          <a:bodyPr wrap="square">
            <a:spAutoFit/>
          </a:bodyPr>
          <a:lstStyle/>
          <a:p>
            <a:r>
              <a:rPr lang="ru-RU" sz="3600" dirty="0">
                <a:latin typeface="Calibri Light" panose="020F0302020204030204" pitchFamily="34" charset="0"/>
              </a:rPr>
              <a:t>2. Афиняне, я узнаю в морской дали корабль! О, лучше бы мне умереть, чем видеть этот страшный цвет парусов! Мой сын погиб... Будь проклято рогатое чудовище! Жить больше не хочу и не могу!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29337"/>
            <a:ext cx="4691286" cy="1015663"/>
          </a:xfrm>
          <a:prstGeom prst="rect">
            <a:avLst/>
          </a:prstGeom>
        </p:spPr>
        <p:txBody>
          <a:bodyPr wrap="square">
            <a:spAutoFit/>
          </a:bodyPr>
          <a:lstStyle/>
          <a:p>
            <a:r>
              <a:rPr lang="ru-RU" sz="2400" dirty="0" smtClean="0">
                <a:latin typeface="Calibri Light" panose="020F0302020204030204" pitchFamily="34" charset="0"/>
              </a:rPr>
              <a:t>Ответ:</a:t>
            </a:r>
          </a:p>
          <a:p>
            <a:endParaRPr lang="ru-RU" dirty="0" smtClean="0"/>
          </a:p>
          <a:p>
            <a:endParaRPr lang="ru-RU" dirty="0"/>
          </a:p>
        </p:txBody>
      </p:sp>
      <p:sp>
        <p:nvSpPr>
          <p:cNvPr id="4" name="Прямоугольник 3"/>
          <p:cNvSpPr/>
          <p:nvPr/>
        </p:nvSpPr>
        <p:spPr>
          <a:xfrm>
            <a:off x="539552" y="1340768"/>
            <a:ext cx="7848872" cy="4154984"/>
          </a:xfrm>
          <a:prstGeom prst="rect">
            <a:avLst/>
          </a:prstGeom>
        </p:spPr>
        <p:txBody>
          <a:bodyPr wrap="square">
            <a:spAutoFit/>
          </a:bodyPr>
          <a:lstStyle/>
          <a:p>
            <a:r>
              <a:rPr lang="ru-RU" sz="4400" dirty="0">
                <a:latin typeface="Calibri Light" panose="020F0302020204030204" pitchFamily="34" charset="0"/>
              </a:rPr>
              <a:t>1. р. </a:t>
            </a:r>
            <a:r>
              <a:rPr lang="ru-RU" sz="4400" dirty="0" smtClean="0">
                <a:latin typeface="Calibri Light" panose="020F0302020204030204" pitchFamily="34" charset="0"/>
              </a:rPr>
              <a:t>Нил;</a:t>
            </a:r>
            <a:endParaRPr lang="ru-RU" sz="4400" dirty="0">
              <a:latin typeface="Calibri Light" panose="020F0302020204030204" pitchFamily="34" charset="0"/>
            </a:endParaRPr>
          </a:p>
          <a:p>
            <a:r>
              <a:rPr lang="ru-RU" sz="4400" dirty="0">
                <a:latin typeface="Calibri Light" panose="020F0302020204030204" pitchFamily="34" charset="0"/>
              </a:rPr>
              <a:t>2. </a:t>
            </a:r>
            <a:r>
              <a:rPr lang="ru-RU" sz="4400" dirty="0" err="1">
                <a:latin typeface="Calibri Light" panose="020F0302020204030204" pitchFamily="34" charset="0"/>
              </a:rPr>
              <a:t>пол-в</a:t>
            </a:r>
            <a:r>
              <a:rPr lang="ru-RU" sz="4400" dirty="0">
                <a:latin typeface="Calibri Light" panose="020F0302020204030204" pitchFamily="34" charset="0"/>
              </a:rPr>
              <a:t>  </a:t>
            </a:r>
            <a:r>
              <a:rPr lang="ru-RU" sz="4400" dirty="0" smtClean="0">
                <a:latin typeface="Calibri Light" panose="020F0302020204030204" pitchFamily="34" charset="0"/>
              </a:rPr>
              <a:t>Индостан;</a:t>
            </a:r>
            <a:endParaRPr lang="ru-RU" sz="4400" dirty="0">
              <a:latin typeface="Calibri Light" panose="020F0302020204030204" pitchFamily="34" charset="0"/>
            </a:endParaRPr>
          </a:p>
          <a:p>
            <a:r>
              <a:rPr lang="ru-RU" sz="4400" dirty="0">
                <a:latin typeface="Calibri Light" panose="020F0302020204030204" pitchFamily="34" charset="0"/>
              </a:rPr>
              <a:t>3. </a:t>
            </a:r>
            <a:r>
              <a:rPr lang="ru-RU" sz="4400" dirty="0" smtClean="0">
                <a:latin typeface="Calibri Light" panose="020F0302020204030204" pitchFamily="34" charset="0"/>
              </a:rPr>
              <a:t>Гималаи;</a:t>
            </a:r>
            <a:endParaRPr lang="ru-RU" sz="4400" dirty="0">
              <a:latin typeface="Calibri Light" panose="020F0302020204030204" pitchFamily="34" charset="0"/>
            </a:endParaRPr>
          </a:p>
          <a:p>
            <a:r>
              <a:rPr lang="ru-RU" sz="4400" dirty="0">
                <a:latin typeface="Calibri Light" panose="020F0302020204030204" pitchFamily="34" charset="0"/>
              </a:rPr>
              <a:t>4. р. Янцзы, р. </a:t>
            </a:r>
            <a:r>
              <a:rPr lang="ru-RU" sz="4400" dirty="0" smtClean="0">
                <a:latin typeface="Calibri Light" panose="020F0302020204030204" pitchFamily="34" charset="0"/>
              </a:rPr>
              <a:t>Хуанхэ;</a:t>
            </a:r>
            <a:endParaRPr lang="ru-RU" sz="4400" dirty="0">
              <a:latin typeface="Calibri Light" panose="020F0302020204030204" pitchFamily="34" charset="0"/>
            </a:endParaRPr>
          </a:p>
          <a:p>
            <a:r>
              <a:rPr lang="ru-RU" sz="4400" dirty="0">
                <a:latin typeface="Calibri Light" panose="020F0302020204030204" pitchFamily="34" charset="0"/>
              </a:rPr>
              <a:t>5. р. Тигр, р. </a:t>
            </a:r>
            <a:r>
              <a:rPr lang="ru-RU" sz="4400" dirty="0" smtClean="0">
                <a:latin typeface="Calibri Light" panose="020F0302020204030204" pitchFamily="34" charset="0"/>
              </a:rPr>
              <a:t>Евфрат;</a:t>
            </a:r>
            <a:endParaRPr lang="ru-RU" sz="4400" dirty="0">
              <a:latin typeface="Calibri Light" panose="020F0302020204030204" pitchFamily="34" charset="0"/>
            </a:endParaRPr>
          </a:p>
          <a:p>
            <a:r>
              <a:rPr lang="ru-RU" sz="4400" dirty="0">
                <a:latin typeface="Calibri Light" panose="020F0302020204030204" pitchFamily="34" charset="0"/>
              </a:rPr>
              <a:t>6. Эгейское </a:t>
            </a:r>
            <a:r>
              <a:rPr lang="ru-RU" sz="4400" dirty="0" smtClean="0">
                <a:latin typeface="Calibri Light" panose="020F0302020204030204" pitchFamily="34" charset="0"/>
              </a:rPr>
              <a:t>море.</a:t>
            </a:r>
            <a:endParaRPr lang="ru-RU" sz="4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964488" cy="1938992"/>
          </a:xfrm>
          <a:prstGeom prst="rect">
            <a:avLst/>
          </a:prstGeom>
        </p:spPr>
        <p:txBody>
          <a:bodyPr wrap="square">
            <a:spAutoFit/>
          </a:bodyPr>
          <a:lstStyle/>
          <a:p>
            <a:r>
              <a:rPr lang="ru-RU" sz="2400" dirty="0" smtClean="0">
                <a:latin typeface="Calibri Light" panose="020F0302020204030204" pitchFamily="34" charset="0"/>
              </a:rPr>
              <a:t>Ответ:</a:t>
            </a:r>
          </a:p>
          <a:p>
            <a:endParaRPr lang="ru-RU" sz="2400" dirty="0" smtClean="0">
              <a:latin typeface="Calibri Light" panose="020F0302020204030204" pitchFamily="34" charset="0"/>
            </a:endParaRPr>
          </a:p>
          <a:p>
            <a:r>
              <a:rPr lang="ru-RU" sz="2400" dirty="0" smtClean="0">
                <a:latin typeface="Calibri Light" panose="020F0302020204030204" pitchFamily="34" charset="0"/>
              </a:rPr>
              <a:t>1.Такие </a:t>
            </a:r>
            <a:r>
              <a:rPr lang="ru-RU" sz="2400" dirty="0">
                <a:latin typeface="Calibri Light" panose="020F0302020204030204" pitchFamily="34" charset="0"/>
              </a:rPr>
              <a:t>слова бог бы сказать </a:t>
            </a:r>
            <a:r>
              <a:rPr lang="ru-RU" sz="2400" dirty="0">
                <a:solidFill>
                  <a:srgbClr val="FF0000"/>
                </a:solidFill>
                <a:latin typeface="Calibri Light" panose="020F0302020204030204" pitchFamily="34" charset="0"/>
              </a:rPr>
              <a:t>Дедал</a:t>
            </a:r>
            <a:r>
              <a:rPr lang="ru-RU" sz="2400" dirty="0">
                <a:latin typeface="Calibri Light" panose="020F0302020204030204" pitchFamily="34" charset="0"/>
              </a:rPr>
              <a:t> по поводу гибели своего сына Икара. Они решили перелететь море на крыльях, изготовленных Дедалом, чтобы спастись от гнева царя.</a:t>
            </a:r>
          </a:p>
        </p:txBody>
      </p:sp>
      <p:sp>
        <p:nvSpPr>
          <p:cNvPr id="3" name="Прямоугольник 2"/>
          <p:cNvSpPr/>
          <p:nvPr/>
        </p:nvSpPr>
        <p:spPr>
          <a:xfrm>
            <a:off x="251520" y="2564904"/>
            <a:ext cx="8496944" cy="1569660"/>
          </a:xfrm>
          <a:prstGeom prst="rect">
            <a:avLst/>
          </a:prstGeom>
        </p:spPr>
        <p:txBody>
          <a:bodyPr wrap="square">
            <a:spAutoFit/>
          </a:bodyPr>
          <a:lstStyle/>
          <a:p>
            <a:r>
              <a:rPr lang="ru-RU" sz="2400" dirty="0" smtClean="0">
                <a:latin typeface="Calibri Light" panose="020F0302020204030204" pitchFamily="34" charset="0"/>
              </a:rPr>
              <a:t>2. Так </a:t>
            </a:r>
            <a:r>
              <a:rPr lang="ru-RU" sz="2400" dirty="0">
                <a:latin typeface="Calibri Light" panose="020F0302020204030204" pitchFamily="34" charset="0"/>
              </a:rPr>
              <a:t>мог сказать афинский </a:t>
            </a:r>
            <a:r>
              <a:rPr lang="ru-RU" sz="2400" dirty="0">
                <a:solidFill>
                  <a:srgbClr val="FF0000"/>
                </a:solidFill>
                <a:latin typeface="Calibri Light" panose="020F0302020204030204" pitchFamily="34" charset="0"/>
              </a:rPr>
              <a:t>царь Эгей</a:t>
            </a:r>
            <a:r>
              <a:rPr lang="ru-RU" sz="2400" dirty="0">
                <a:latin typeface="Calibri Light" panose="020F0302020204030204" pitchFamily="34" charset="0"/>
              </a:rPr>
              <a:t>. Провожая своего сына Тесея на остров Крит, Эгей просил его при возвращении сменить чёрные паруса корабля на белые. Это должно было означать, что Тесей возвращается живой и с победой</a:t>
            </a:r>
            <a:r>
              <a:rPr lang="ru-RU" dirty="0">
                <a:latin typeface="Calibri Light" panose="020F0302020204030204" pitchFamily="34" charset="0"/>
              </a:rPr>
              <a:t>. </a:t>
            </a:r>
          </a:p>
        </p:txBody>
      </p:sp>
      <p:sp>
        <p:nvSpPr>
          <p:cNvPr id="4" name="Прямоугольник 3"/>
          <p:cNvSpPr/>
          <p:nvPr/>
        </p:nvSpPr>
        <p:spPr>
          <a:xfrm>
            <a:off x="251520" y="4149080"/>
            <a:ext cx="8352928" cy="1938992"/>
          </a:xfrm>
          <a:prstGeom prst="rect">
            <a:avLst/>
          </a:prstGeom>
        </p:spPr>
        <p:txBody>
          <a:bodyPr wrap="square">
            <a:spAutoFit/>
          </a:bodyPr>
          <a:lstStyle/>
          <a:p>
            <a:endParaRPr lang="ru-RU" sz="2400" dirty="0" smtClean="0">
              <a:latin typeface="Calibri Light" panose="020F0302020204030204" pitchFamily="34" charset="0"/>
            </a:endParaRPr>
          </a:p>
          <a:p>
            <a:r>
              <a:rPr lang="ru-RU" sz="2400" dirty="0" smtClean="0">
                <a:latin typeface="Calibri Light" panose="020F0302020204030204" pitchFamily="34" charset="0"/>
              </a:rPr>
              <a:t>3. Так </a:t>
            </a:r>
            <a:r>
              <a:rPr lang="ru-RU" sz="2400" dirty="0">
                <a:latin typeface="Calibri Light" panose="020F0302020204030204" pitchFamily="34" charset="0"/>
              </a:rPr>
              <a:t>могла бы сказать </a:t>
            </a:r>
            <a:r>
              <a:rPr lang="ru-RU" sz="2400" dirty="0">
                <a:solidFill>
                  <a:srgbClr val="FF0000"/>
                </a:solidFill>
                <a:latin typeface="Calibri Light" panose="020F0302020204030204" pitchFamily="34" charset="0"/>
              </a:rPr>
              <a:t>богиня земледелия Деметра. </a:t>
            </a:r>
            <a:r>
              <a:rPr lang="ru-RU" sz="2400" dirty="0">
                <a:latin typeface="Calibri Light" panose="020F0302020204030204" pitchFamily="34" charset="0"/>
              </a:rPr>
              <a:t>Её дочь Персефону увёз в подземное царство мёртвых его владыка Аид. От тоски Деметры вянут все травы, облетают листья с деревьев, сохнет урожай. Мать требует вернуть ей дочь.</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sd.multiurok.ru/html/2020/03/23/s_5e78524346ecd/img18.jpg"/>
          <p:cNvPicPr>
            <a:picLocks noChangeAspect="1" noChangeArrowheads="1"/>
          </p:cNvPicPr>
          <p:nvPr/>
        </p:nvPicPr>
        <p:blipFill>
          <a:blip r:embed="rId2" cstate="print"/>
          <a:srcRect/>
          <a:stretch>
            <a:fillRect/>
          </a:stretch>
        </p:blipFill>
        <p:spPr bwMode="auto">
          <a:xfrm>
            <a:off x="395536" y="260648"/>
            <a:ext cx="8280920" cy="6336704"/>
          </a:xfrm>
          <a:prstGeom prst="rect">
            <a:avLst/>
          </a:prstGeom>
          <a:noFill/>
        </p:spPr>
      </p:pic>
    </p:spTree>
    <p:extLst>
      <p:ext uri="{BB962C8B-B14F-4D97-AF65-F5344CB8AC3E}">
        <p14:creationId xmlns:p14="http://schemas.microsoft.com/office/powerpoint/2010/main" xmlns="" val="3178849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208912" cy="5850448"/>
          </a:xfrm>
          <a:prstGeom prst="rect">
            <a:avLst/>
          </a:prstGeom>
        </p:spPr>
        <p:txBody>
          <a:bodyPr wrap="square">
            <a:spAutoFit/>
          </a:bodyPr>
          <a:lstStyle/>
          <a:p>
            <a:pPr>
              <a:lnSpc>
                <a:spcPct val="115000"/>
              </a:lnSpc>
              <a:spcAft>
                <a:spcPts val="1000"/>
              </a:spcAft>
            </a:pPr>
            <a:r>
              <a:rPr lang="ru-RU" sz="3200" dirty="0">
                <a:latin typeface="Calibri Light" panose="020F0302020204030204" pitchFamily="34" charset="0"/>
                <a:ea typeface="Calibri" panose="020F0502020204030204" pitchFamily="34" charset="0"/>
                <a:cs typeface="Times New Roman" panose="02020603050405020304" pitchFamily="18" charset="0"/>
              </a:rPr>
              <a:t>Древние финикийцы ценили его в равной степени и как пряность, и как лекарство. В древнем Египте и Риме его использовали при мумификации. Даже римские императоры, зная коварный нрав своих приближенных, употребляли его в пищу, считая надежным противоядием. Современные врачи рекомендуют чаще употреблять это растение в </a:t>
            </a:r>
            <a:r>
              <a:rPr lang="ru-RU" sz="3200" dirty="0" smtClean="0">
                <a:latin typeface="Calibri Light" panose="020F0302020204030204" pitchFamily="34" charset="0"/>
                <a:ea typeface="Calibri" panose="020F0502020204030204" pitchFamily="34" charset="0"/>
                <a:cs typeface="Times New Roman" panose="02020603050405020304" pitchFamily="18" charset="0"/>
              </a:rPr>
              <a:t>пищу.</a:t>
            </a:r>
          </a:p>
          <a:p>
            <a:pPr>
              <a:lnSpc>
                <a:spcPct val="115000"/>
              </a:lnSpc>
              <a:spcAft>
                <a:spcPts val="1000"/>
              </a:spcAft>
            </a:pPr>
            <a:r>
              <a:rPr lang="ru-RU" sz="3200" b="1" dirty="0" smtClean="0">
                <a:latin typeface="Calibri Light" panose="020F0302020204030204" pitchFamily="34" charset="0"/>
                <a:ea typeface="Calibri" panose="020F0502020204030204" pitchFamily="34" charset="0"/>
                <a:cs typeface="Times New Roman" panose="02020603050405020304" pitchFamily="18" charset="0"/>
              </a:rPr>
              <a:t>Что </a:t>
            </a:r>
            <a:r>
              <a:rPr lang="ru-RU" sz="3200" b="1" dirty="0">
                <a:latin typeface="Calibri Light" panose="020F0302020204030204" pitchFamily="34" charset="0"/>
                <a:ea typeface="Calibri" panose="020F0502020204030204" pitchFamily="34" charset="0"/>
                <a:cs typeface="Times New Roman" panose="02020603050405020304" pitchFamily="18" charset="0"/>
              </a:rPr>
              <a:t>находится в черном ящике</a:t>
            </a:r>
            <a:r>
              <a:rPr lang="ru-RU" sz="3200" b="1" dirty="0" smtClean="0">
                <a:latin typeface="Calibri Light" panose="020F0302020204030204" pitchFamily="34" charset="0"/>
                <a:ea typeface="Calibri" panose="020F0502020204030204" pitchFamily="34" charset="0"/>
                <a:cs typeface="Times New Roman" panose="02020603050405020304" pitchFamily="18" charset="0"/>
              </a:rPr>
              <a:t>?</a:t>
            </a:r>
            <a:endParaRPr lang="ru-RU" sz="3200" b="1"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27898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tvet.imgsmail.ru/download/875a8375f91de049494d6073098e8a2f_3e826eec3174192dbc5e284c86ca3e54.jpg"/>
          <p:cNvPicPr>
            <a:picLocks noChangeAspect="1" noChangeArrowheads="1"/>
          </p:cNvPicPr>
          <p:nvPr/>
        </p:nvPicPr>
        <p:blipFill>
          <a:blip r:embed="rId2" cstate="print"/>
          <a:srcRect/>
          <a:stretch>
            <a:fillRect/>
          </a:stretch>
        </p:blipFill>
        <p:spPr bwMode="auto">
          <a:xfrm>
            <a:off x="2987824" y="3284984"/>
            <a:ext cx="5113200" cy="3843333"/>
          </a:xfrm>
          <a:prstGeom prst="rect">
            <a:avLst/>
          </a:prstGeom>
          <a:noFill/>
        </p:spPr>
      </p:pic>
      <p:pic>
        <p:nvPicPr>
          <p:cNvPr id="1036" name="Picture 12" descr="https://i.ytimg.com/vi/_h-6tRMvSkw/maxres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32656"/>
            <a:ext cx="5328593"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0858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78.userapi.com/impg/0T-hFnuzSu5ctWECrGWfyZaRmDuArPEBagvWnQ/0qxZY26iORE.jpg?size=960x720&amp;quality=96&amp;sign=aef1a7284b0cc99e3967bff742c6ab9a&amp;c_uniq_tag=mfWMSyjILoXnwGMh-gDNz6Djr2ALYhYzIibEuGf5Cn0&amp;type=albu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9"/>
            <a:ext cx="8424936"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01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064896" cy="6186309"/>
          </a:xfrm>
          <a:prstGeom prst="rect">
            <a:avLst/>
          </a:prstGeom>
        </p:spPr>
        <p:txBody>
          <a:bodyPr wrap="square">
            <a:spAutoFit/>
          </a:bodyPr>
          <a:lstStyle/>
          <a:p>
            <a:endParaRPr lang="ru-RU" sz="3600" dirty="0" smtClean="0">
              <a:latin typeface="Calibri Light" panose="020F0302020204030204" pitchFamily="34" charset="0"/>
            </a:endParaRPr>
          </a:p>
          <a:p>
            <a:r>
              <a:rPr lang="ru-RU" sz="3600" dirty="0" smtClean="0">
                <a:latin typeface="Calibri Light" panose="020F0302020204030204" pitchFamily="34" charset="0"/>
              </a:rPr>
              <a:t>Определите </a:t>
            </a:r>
            <a:r>
              <a:rPr lang="ru-RU" sz="3600" dirty="0">
                <a:latin typeface="Calibri Light" panose="020F0302020204030204" pitchFamily="34" charset="0"/>
              </a:rPr>
              <a:t>на основании отрывка разговора отца с сыном, в каком греческом государстве он мог произойти: « Хорош бы я был, если бы выслушивал твои жалобы,- сказал отец, оттолкнув сына</a:t>
            </a:r>
            <a:r>
              <a:rPr lang="ru-RU" sz="3600" dirty="0" smtClean="0">
                <a:latin typeface="Calibri Light" panose="020F0302020204030204" pitchFamily="34" charset="0"/>
              </a:rPr>
              <a:t>.</a:t>
            </a:r>
          </a:p>
          <a:p>
            <a:r>
              <a:rPr lang="ru-RU" sz="3600" dirty="0" smtClean="0">
                <a:latin typeface="Calibri Light" panose="020F0302020204030204" pitchFamily="34" charset="0"/>
              </a:rPr>
              <a:t>- </a:t>
            </a:r>
            <a:r>
              <a:rPr lang="ru-RU" sz="3600" dirty="0">
                <a:latin typeface="Calibri Light" panose="020F0302020204030204" pitchFamily="34" charset="0"/>
              </a:rPr>
              <a:t>Надо бы выдрать тебя за то, что ты дал связать себя какому-то илоту. Это позор не только тебе, но и мне, твоему отцу. Воруй, но не попадайся</a:t>
            </a:r>
            <a:r>
              <a:rPr lang="ru-RU" sz="3600" dirty="0" smtClean="0">
                <a:latin typeface="Calibri Light" panose="020F0302020204030204" pitchFamily="34" charset="0"/>
              </a:rPr>
              <a:t>!».</a:t>
            </a:r>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24935" cy="1446550"/>
          </a:xfrm>
          <a:prstGeom prst="rect">
            <a:avLst/>
          </a:prstGeom>
        </p:spPr>
        <p:txBody>
          <a:bodyPr wrap="square">
            <a:spAutoFit/>
          </a:bodyPr>
          <a:lstStyle/>
          <a:p>
            <a:endParaRPr lang="ru-RU" sz="4400" dirty="0" smtClean="0">
              <a:latin typeface="Calibri Light" panose="020F0302020204030204" pitchFamily="34" charset="0"/>
            </a:endParaRPr>
          </a:p>
          <a:p>
            <a:r>
              <a:rPr lang="ru-RU" sz="4400" dirty="0" smtClean="0">
                <a:latin typeface="Calibri Light" panose="020F0302020204030204" pitchFamily="34" charset="0"/>
              </a:rPr>
              <a:t>Ответ:</a:t>
            </a:r>
            <a:r>
              <a:rPr lang="ru-RU" sz="4400" dirty="0">
                <a:latin typeface="Calibri Light" panose="020F0302020204030204" pitchFamily="34" charset="0"/>
              </a:rPr>
              <a:t> </a:t>
            </a:r>
            <a:r>
              <a:rPr lang="ru-RU" sz="4400" dirty="0" smtClean="0">
                <a:latin typeface="Calibri Light" panose="020F0302020204030204" pitchFamily="34" charset="0"/>
              </a:rPr>
              <a:t> Спарта. </a:t>
            </a:r>
            <a:endParaRPr lang="ru-RU" sz="4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24936" cy="4524315"/>
          </a:xfrm>
          <a:prstGeom prst="rect">
            <a:avLst/>
          </a:prstGeom>
        </p:spPr>
        <p:txBody>
          <a:bodyPr wrap="square">
            <a:spAutoFit/>
          </a:bodyPr>
          <a:lstStyle/>
          <a:p>
            <a:endParaRPr lang="ru-RU" sz="3600" dirty="0" smtClean="0">
              <a:latin typeface="Calibri Light" panose="020F0302020204030204" pitchFamily="34" charset="0"/>
            </a:endParaRPr>
          </a:p>
          <a:p>
            <a:r>
              <a:rPr lang="ru-RU" sz="3600" dirty="0" smtClean="0">
                <a:latin typeface="Calibri Light" panose="020F0302020204030204" pitchFamily="34" charset="0"/>
              </a:rPr>
              <a:t>По-немецки это слово звучит как  </a:t>
            </a:r>
            <a:r>
              <a:rPr lang="ru-RU" sz="3600" dirty="0">
                <a:latin typeface="Calibri Light" panose="020F0302020204030204" pitchFamily="34" charset="0"/>
              </a:rPr>
              <a:t>– «</a:t>
            </a:r>
            <a:r>
              <a:rPr lang="ru-RU" sz="3600" dirty="0" err="1">
                <a:latin typeface="Calibri Light" panose="020F0302020204030204" pitchFamily="34" charset="0"/>
              </a:rPr>
              <a:t>папир</a:t>
            </a:r>
            <a:r>
              <a:rPr lang="ru-RU" sz="3600" dirty="0">
                <a:latin typeface="Calibri Light" panose="020F0302020204030204" pitchFamily="34" charset="0"/>
              </a:rPr>
              <a:t>», по-английски – «</a:t>
            </a:r>
            <a:r>
              <a:rPr lang="ru-RU" sz="3600" dirty="0" err="1">
                <a:latin typeface="Calibri Light" panose="020F0302020204030204" pitchFamily="34" charset="0"/>
              </a:rPr>
              <a:t>пэйпер</a:t>
            </a:r>
            <a:r>
              <a:rPr lang="ru-RU" sz="3600" dirty="0">
                <a:latin typeface="Calibri Light" panose="020F0302020204030204" pitchFamily="34" charset="0"/>
              </a:rPr>
              <a:t>», по-французски – «папье». По – видимому, такое сходство не случайно: все эти слова однокоренные и происходят от одного и того же слова</a:t>
            </a:r>
            <a:r>
              <a:rPr lang="ru-RU" sz="3600" dirty="0" smtClean="0">
                <a:latin typeface="Calibri Light" panose="020F0302020204030204" pitchFamily="34" charset="0"/>
              </a:rPr>
              <a:t>. Что </a:t>
            </a:r>
            <a:r>
              <a:rPr lang="ru-RU" sz="3600" dirty="0">
                <a:latin typeface="Calibri Light" panose="020F0302020204030204" pitchFamily="34" charset="0"/>
              </a:rPr>
              <a:t>это за слово? </a:t>
            </a:r>
            <a:r>
              <a:rPr lang="ru-RU" sz="3600" dirty="0" smtClean="0">
                <a:latin typeface="Calibri Light" panose="020F0302020204030204" pitchFamily="34" charset="0"/>
              </a:rPr>
              <a:t> Как по-русски будет звучать это слово? </a:t>
            </a:r>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584775"/>
          </a:xfrm>
          <a:prstGeom prst="rect">
            <a:avLst/>
          </a:prstGeom>
        </p:spPr>
        <p:txBody>
          <a:bodyPr wrap="square">
            <a:spAutoFit/>
          </a:bodyPr>
          <a:lstStyle/>
          <a:p>
            <a:r>
              <a:rPr lang="ru-RU" sz="3200" dirty="0" smtClean="0">
                <a:latin typeface="Calibri Light" panose="020F0302020204030204" pitchFamily="34" charset="0"/>
              </a:rPr>
              <a:t>Ответ:    Папирус. Бумага.</a:t>
            </a:r>
            <a:endParaRPr lang="ru-RU" sz="3200" dirty="0">
              <a:latin typeface="Calibri Light" panose="020F0302020204030204" pitchFamily="34" charset="0"/>
            </a:endParaRPr>
          </a:p>
        </p:txBody>
      </p:sp>
      <p:sp>
        <p:nvSpPr>
          <p:cNvPr id="1026" name="AutoShape 2" descr="https://kartinkin.net/uploads/posts/2022-03/1647968119_4-kartinkin-net-p-kartinki-papirusa-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klike.net/uploads/posts/2023-02/1676530062_3-19.jpg"/>
          <p:cNvPicPr>
            <a:picLocks noChangeAspect="1" noChangeArrowheads="1"/>
          </p:cNvPicPr>
          <p:nvPr/>
        </p:nvPicPr>
        <p:blipFill>
          <a:blip r:embed="rId2" cstate="print"/>
          <a:srcRect/>
          <a:stretch>
            <a:fillRect/>
          </a:stretch>
        </p:blipFill>
        <p:spPr bwMode="auto">
          <a:xfrm>
            <a:off x="251520" y="1052736"/>
            <a:ext cx="3096344" cy="5112568"/>
          </a:xfrm>
          <a:prstGeom prst="rect">
            <a:avLst/>
          </a:prstGeom>
          <a:noFill/>
        </p:spPr>
      </p:pic>
      <p:pic>
        <p:nvPicPr>
          <p:cNvPr id="1032" name="Picture 8" descr="https://catherineasquithgallery.com/uploads/posts/2021-03/1614605046_41-p-bumaga-na-belom-fone-45.jpg"/>
          <p:cNvPicPr>
            <a:picLocks noChangeAspect="1" noChangeArrowheads="1"/>
          </p:cNvPicPr>
          <p:nvPr/>
        </p:nvPicPr>
        <p:blipFill>
          <a:blip r:embed="rId3" cstate="print"/>
          <a:srcRect/>
          <a:stretch>
            <a:fillRect/>
          </a:stretch>
        </p:blipFill>
        <p:spPr bwMode="auto">
          <a:xfrm>
            <a:off x="3635896" y="1412776"/>
            <a:ext cx="4464496" cy="482453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489</TotalTime>
  <Words>1568</Words>
  <Application>Microsoft Office PowerPoint</Application>
  <PresentationFormat>Экран (4:3)</PresentationFormat>
  <Paragraphs>150</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XEON</dc:creator>
  <cp:lastModifiedBy>User</cp:lastModifiedBy>
  <cp:revision>67</cp:revision>
  <dcterms:created xsi:type="dcterms:W3CDTF">2023-02-22T12:25:58Z</dcterms:created>
  <dcterms:modified xsi:type="dcterms:W3CDTF">2023-04-30T10:46:09Z</dcterms:modified>
</cp:coreProperties>
</file>